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3" r:id="rId6"/>
    <p:sldId id="261" r:id="rId7"/>
    <p:sldId id="262" r:id="rId8"/>
    <p:sldId id="264" r:id="rId9"/>
    <p:sldId id="265" r:id="rId10"/>
    <p:sldId id="266" r:id="rId11"/>
    <p:sldId id="267" r:id="rId12"/>
    <p:sldId id="273" r:id="rId13"/>
    <p:sldId id="268" r:id="rId14"/>
    <p:sldId id="271" r:id="rId15"/>
    <p:sldId id="269" r:id="rId16"/>
    <p:sldId id="270"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991"/>
  </p:normalViewPr>
  <p:slideViewPr>
    <p:cSldViewPr snapToGrid="0" snapToObjects="1">
      <p:cViewPr varScale="1">
        <p:scale>
          <a:sx n="92" d="100"/>
          <a:sy n="92" d="100"/>
        </p:scale>
        <p:origin x="78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jpe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3/21/22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3/21/22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3/21/22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3/21/22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3/21/22</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3/21/22</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5D64B-B08C-D146-9715-2395CBE7EC47}"/>
              </a:ext>
            </a:extLst>
          </p:cNvPr>
          <p:cNvSpPr>
            <a:spLocks noGrp="1"/>
          </p:cNvSpPr>
          <p:nvPr>
            <p:ph type="ctrTitle"/>
          </p:nvPr>
        </p:nvSpPr>
        <p:spPr/>
        <p:txBody>
          <a:bodyPr/>
          <a:lstStyle/>
          <a:p>
            <a:r>
              <a:rPr lang="en-US" dirty="0"/>
              <a:t>Chump Change </a:t>
            </a:r>
          </a:p>
        </p:txBody>
      </p:sp>
      <p:sp>
        <p:nvSpPr>
          <p:cNvPr id="3" name="Subtitle 2">
            <a:extLst>
              <a:ext uri="{FF2B5EF4-FFF2-40B4-BE49-F238E27FC236}">
                <a16:creationId xmlns:a16="http://schemas.microsoft.com/office/drawing/2014/main" id="{A31DB5C8-A40D-D349-89CE-941914629595}"/>
              </a:ext>
            </a:extLst>
          </p:cNvPr>
          <p:cNvSpPr>
            <a:spLocks noGrp="1"/>
          </p:cNvSpPr>
          <p:nvPr>
            <p:ph type="subTitle" idx="1"/>
          </p:nvPr>
        </p:nvSpPr>
        <p:spPr/>
        <p:txBody>
          <a:bodyPr/>
          <a:lstStyle/>
          <a:p>
            <a:r>
              <a:rPr lang="en-US" dirty="0"/>
              <a:t>By Deepak Kasi Nathan and </a:t>
            </a:r>
            <a:r>
              <a:rPr lang="en-US" dirty="0" err="1"/>
              <a:t>Hutoun</a:t>
            </a:r>
            <a:r>
              <a:rPr lang="en-US" dirty="0"/>
              <a:t> Almutairi </a:t>
            </a:r>
          </a:p>
        </p:txBody>
      </p:sp>
    </p:spTree>
    <p:extLst>
      <p:ext uri="{BB962C8B-B14F-4D97-AF65-F5344CB8AC3E}">
        <p14:creationId xmlns:p14="http://schemas.microsoft.com/office/powerpoint/2010/main" val="410659461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BE9AD-D370-1540-A100-457503B4D6EE}"/>
              </a:ext>
            </a:extLst>
          </p:cNvPr>
          <p:cNvSpPr>
            <a:spLocks noGrp="1"/>
          </p:cNvSpPr>
          <p:nvPr>
            <p:ph type="title"/>
          </p:nvPr>
        </p:nvSpPr>
        <p:spPr>
          <a:xfrm>
            <a:off x="810000" y="447188"/>
            <a:ext cx="10571998" cy="970450"/>
          </a:xfrm>
          <a:effectLst/>
        </p:spPr>
        <p:txBody>
          <a:bodyPr anchor="ctr">
            <a:normAutofit fontScale="90000"/>
          </a:bodyPr>
          <a:lstStyle/>
          <a:p>
            <a:pPr algn="ctr"/>
            <a:r>
              <a:rPr lang="en-US" b="0" dirty="0">
                <a:solidFill>
                  <a:schemeClr val="tx2"/>
                </a:solidFill>
              </a:rPr>
              <a:t>A complete list of all the pages and functionalities of the site : </a:t>
            </a:r>
            <a:r>
              <a:rPr lang="en-US" b="0" dirty="0">
                <a:solidFill>
                  <a:schemeClr val="accent5">
                    <a:lumMod val="75000"/>
                  </a:schemeClr>
                </a:solidFill>
              </a:rPr>
              <a:t>USER</a:t>
            </a:r>
            <a:endParaRPr lang="en-US" sz="2800" dirty="0">
              <a:solidFill>
                <a:schemeClr val="accent5">
                  <a:lumMod val="75000"/>
                </a:schemeClr>
              </a:solidFill>
            </a:endParaRP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637A24F8-574E-3A4A-9FAD-5608D56B873E}"/>
              </a:ext>
            </a:extLst>
          </p:cNvPr>
          <p:cNvSpPr>
            <a:spLocks noGrp="1"/>
          </p:cNvSpPr>
          <p:nvPr>
            <p:ph idx="1"/>
          </p:nvPr>
        </p:nvSpPr>
        <p:spPr>
          <a:xfrm>
            <a:off x="1115732" y="3429000"/>
            <a:ext cx="4794025" cy="2429798"/>
          </a:xfrm>
          <a:effectLst/>
        </p:spPr>
        <p:txBody>
          <a:bodyPr>
            <a:normAutofit/>
          </a:bodyPr>
          <a:lstStyle/>
          <a:p>
            <a:pPr marL="0" indent="0">
              <a:lnSpc>
                <a:spcPct val="90000"/>
              </a:lnSpc>
              <a:buNone/>
            </a:pPr>
            <a:r>
              <a:rPr lang="en-US" sz="1600" dirty="0">
                <a:solidFill>
                  <a:schemeClr val="accent5">
                    <a:lumMod val="75000"/>
                  </a:schemeClr>
                </a:solidFill>
              </a:rPr>
              <a:t>Third  part of website : Account Manager </a:t>
            </a:r>
            <a:endParaRPr lang="en-US" sz="1500" dirty="0"/>
          </a:p>
          <a:p>
            <a:pPr marL="0" indent="0">
              <a:lnSpc>
                <a:spcPct val="90000"/>
              </a:lnSpc>
              <a:buNone/>
            </a:pPr>
            <a:endParaRPr lang="en-US" sz="1500" dirty="0"/>
          </a:p>
          <a:p>
            <a:pPr>
              <a:lnSpc>
                <a:spcPct val="90000"/>
              </a:lnSpc>
            </a:pPr>
            <a:r>
              <a:rPr lang="en-US" sz="1500" dirty="0"/>
              <a:t>Accounts manager will have features to monitor user’s transactions , their savings and their profile information. </a:t>
            </a:r>
          </a:p>
          <a:p>
            <a:pPr>
              <a:lnSpc>
                <a:spcPct val="90000"/>
              </a:lnSpc>
            </a:pPr>
            <a:endParaRPr lang="en-US" sz="1500" dirty="0"/>
          </a:p>
          <a:p>
            <a:pPr marL="0" indent="0">
              <a:lnSpc>
                <a:spcPct val="90000"/>
              </a:lnSpc>
              <a:buNone/>
            </a:pPr>
            <a:endParaRPr lang="en-US" sz="1500" dirty="0"/>
          </a:p>
          <a:p>
            <a:pPr>
              <a:lnSpc>
                <a:spcPct val="90000"/>
              </a:lnSpc>
            </a:pPr>
            <a:endParaRPr lang="en-US" sz="1500" dirty="0"/>
          </a:p>
          <a:p>
            <a:pPr>
              <a:lnSpc>
                <a:spcPct val="90000"/>
              </a:lnSpc>
            </a:pPr>
            <a:endParaRPr lang="en-US" sz="1500" dirty="0"/>
          </a:p>
        </p:txBody>
      </p:sp>
      <p:pic>
        <p:nvPicPr>
          <p:cNvPr id="5" name="Picture 4">
            <a:extLst>
              <a:ext uri="{FF2B5EF4-FFF2-40B4-BE49-F238E27FC236}">
                <a16:creationId xmlns:a16="http://schemas.microsoft.com/office/drawing/2014/main" id="{6A7C137C-A23C-0949-BEE3-B7C47AF7F777}"/>
              </a:ext>
            </a:extLst>
          </p:cNvPr>
          <p:cNvPicPr>
            <a:picLocks noChangeAspect="1"/>
          </p:cNvPicPr>
          <p:nvPr/>
        </p:nvPicPr>
        <p:blipFill>
          <a:blip r:embed="rId2"/>
          <a:srcRect l="15732" r="15732"/>
          <a:stretch/>
        </p:blipFill>
        <p:spPr>
          <a:xfrm>
            <a:off x="7689382" y="2332162"/>
            <a:ext cx="2085900" cy="3882371"/>
          </a:xfrm>
          <a:prstGeom prst="rect">
            <a:avLst/>
          </a:prstGeom>
        </p:spPr>
      </p:pic>
    </p:spTree>
    <p:extLst>
      <p:ext uri="{BB962C8B-B14F-4D97-AF65-F5344CB8AC3E}">
        <p14:creationId xmlns:p14="http://schemas.microsoft.com/office/powerpoint/2010/main" val="16322495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BE9AD-D370-1540-A100-457503B4D6EE}"/>
              </a:ext>
            </a:extLst>
          </p:cNvPr>
          <p:cNvSpPr>
            <a:spLocks noGrp="1"/>
          </p:cNvSpPr>
          <p:nvPr>
            <p:ph type="title"/>
          </p:nvPr>
        </p:nvSpPr>
        <p:spPr>
          <a:xfrm>
            <a:off x="810000" y="447188"/>
            <a:ext cx="10571998" cy="970450"/>
          </a:xfrm>
          <a:effectLst/>
        </p:spPr>
        <p:txBody>
          <a:bodyPr anchor="ctr">
            <a:normAutofit fontScale="90000"/>
          </a:bodyPr>
          <a:lstStyle/>
          <a:p>
            <a:pPr algn="ctr"/>
            <a:r>
              <a:rPr lang="en-US" b="0" dirty="0">
                <a:solidFill>
                  <a:schemeClr val="tx2"/>
                </a:solidFill>
              </a:rPr>
              <a:t>A complete list of all the pages and functionalities of the site : </a:t>
            </a:r>
            <a:r>
              <a:rPr lang="en-US" b="0" dirty="0">
                <a:solidFill>
                  <a:schemeClr val="accent5">
                    <a:lumMod val="75000"/>
                  </a:schemeClr>
                </a:solidFill>
              </a:rPr>
              <a:t>USER</a:t>
            </a:r>
            <a:endParaRPr lang="en-US" sz="2800" dirty="0">
              <a:solidFill>
                <a:schemeClr val="accent5">
                  <a:lumMod val="75000"/>
                </a:schemeClr>
              </a:solidFill>
            </a:endParaRP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637A24F8-574E-3A4A-9FAD-5608D56B873E}"/>
              </a:ext>
            </a:extLst>
          </p:cNvPr>
          <p:cNvSpPr>
            <a:spLocks noGrp="1"/>
          </p:cNvSpPr>
          <p:nvPr>
            <p:ph idx="1"/>
          </p:nvPr>
        </p:nvSpPr>
        <p:spPr>
          <a:xfrm>
            <a:off x="1115732" y="3429000"/>
            <a:ext cx="4794025" cy="2429798"/>
          </a:xfrm>
          <a:effectLst/>
        </p:spPr>
        <p:txBody>
          <a:bodyPr>
            <a:normAutofit/>
          </a:bodyPr>
          <a:lstStyle/>
          <a:p>
            <a:pPr marL="0" indent="0">
              <a:lnSpc>
                <a:spcPct val="90000"/>
              </a:lnSpc>
              <a:buNone/>
            </a:pPr>
            <a:r>
              <a:rPr lang="en-US" sz="1600" dirty="0">
                <a:solidFill>
                  <a:schemeClr val="accent5">
                    <a:lumMod val="75000"/>
                  </a:schemeClr>
                </a:solidFill>
              </a:rPr>
              <a:t>Last part of website : Debt Payment Service  </a:t>
            </a:r>
            <a:endParaRPr lang="en-US" sz="1500" dirty="0"/>
          </a:p>
          <a:p>
            <a:pPr marL="0" indent="0">
              <a:lnSpc>
                <a:spcPct val="90000"/>
              </a:lnSpc>
              <a:buNone/>
            </a:pPr>
            <a:endParaRPr lang="en-US" sz="1500" dirty="0"/>
          </a:p>
          <a:p>
            <a:pPr>
              <a:lnSpc>
                <a:spcPct val="90000"/>
              </a:lnSpc>
            </a:pPr>
            <a:r>
              <a:rPr lang="en-US" sz="1500" dirty="0"/>
              <a:t>In this part of service , we will have user’s linked accounts , saved money details , saved time details and debt tracker etc., </a:t>
            </a:r>
          </a:p>
          <a:p>
            <a:pPr>
              <a:lnSpc>
                <a:spcPct val="90000"/>
              </a:lnSpc>
            </a:pPr>
            <a:endParaRPr lang="en-US" sz="1500" dirty="0"/>
          </a:p>
          <a:p>
            <a:pPr marL="0" indent="0">
              <a:lnSpc>
                <a:spcPct val="90000"/>
              </a:lnSpc>
              <a:buNone/>
            </a:pPr>
            <a:endParaRPr lang="en-US" sz="1500" dirty="0"/>
          </a:p>
          <a:p>
            <a:pPr>
              <a:lnSpc>
                <a:spcPct val="90000"/>
              </a:lnSpc>
            </a:pPr>
            <a:endParaRPr lang="en-US" sz="1500" dirty="0"/>
          </a:p>
          <a:p>
            <a:pPr>
              <a:lnSpc>
                <a:spcPct val="90000"/>
              </a:lnSpc>
            </a:pPr>
            <a:endParaRPr lang="en-US" sz="1500" dirty="0"/>
          </a:p>
        </p:txBody>
      </p:sp>
      <p:pic>
        <p:nvPicPr>
          <p:cNvPr id="5" name="Picture 4">
            <a:extLst>
              <a:ext uri="{FF2B5EF4-FFF2-40B4-BE49-F238E27FC236}">
                <a16:creationId xmlns:a16="http://schemas.microsoft.com/office/drawing/2014/main" id="{6A7C137C-A23C-0949-BEE3-B7C47AF7F777}"/>
              </a:ext>
            </a:extLst>
          </p:cNvPr>
          <p:cNvPicPr>
            <a:picLocks noChangeAspect="1"/>
          </p:cNvPicPr>
          <p:nvPr/>
        </p:nvPicPr>
        <p:blipFill>
          <a:blip r:embed="rId2"/>
          <a:srcRect l="4129" r="4129"/>
          <a:stretch/>
        </p:blipFill>
        <p:spPr>
          <a:xfrm>
            <a:off x="6282245" y="1911858"/>
            <a:ext cx="1772168" cy="3369734"/>
          </a:xfrm>
          <a:prstGeom prst="rect">
            <a:avLst/>
          </a:prstGeom>
        </p:spPr>
      </p:pic>
      <p:sp>
        <p:nvSpPr>
          <p:cNvPr id="4" name="Rectangle 3">
            <a:extLst>
              <a:ext uri="{FF2B5EF4-FFF2-40B4-BE49-F238E27FC236}">
                <a16:creationId xmlns:a16="http://schemas.microsoft.com/office/drawing/2014/main" id="{A9883680-4562-7B45-BCCB-F964E114C690}"/>
              </a:ext>
            </a:extLst>
          </p:cNvPr>
          <p:cNvSpPr/>
          <p:nvPr/>
        </p:nvSpPr>
        <p:spPr>
          <a:xfrm>
            <a:off x="6282245" y="5424897"/>
            <a:ext cx="1964288" cy="646331"/>
          </a:xfrm>
          <a:prstGeom prst="rect">
            <a:avLst/>
          </a:prstGeom>
        </p:spPr>
        <p:txBody>
          <a:bodyPr wrap="square">
            <a:spAutoFit/>
          </a:bodyPr>
          <a:lstStyle/>
          <a:p>
            <a:r>
              <a:rPr lang="en-US" dirty="0">
                <a:solidFill>
                  <a:srgbClr val="00B050"/>
                </a:solidFill>
              </a:rPr>
              <a:t>Idea of our site’s feature  </a:t>
            </a:r>
          </a:p>
        </p:txBody>
      </p:sp>
    </p:spTree>
    <p:extLst>
      <p:ext uri="{BB962C8B-B14F-4D97-AF65-F5344CB8AC3E}">
        <p14:creationId xmlns:p14="http://schemas.microsoft.com/office/powerpoint/2010/main" val="24938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BE9AD-D370-1540-A100-457503B4D6EE}"/>
              </a:ext>
            </a:extLst>
          </p:cNvPr>
          <p:cNvSpPr>
            <a:spLocks noGrp="1"/>
          </p:cNvSpPr>
          <p:nvPr>
            <p:ph type="title"/>
          </p:nvPr>
        </p:nvSpPr>
        <p:spPr>
          <a:xfrm>
            <a:off x="810000" y="447188"/>
            <a:ext cx="10571998" cy="970450"/>
          </a:xfrm>
          <a:effectLst/>
        </p:spPr>
        <p:txBody>
          <a:bodyPr anchor="ctr">
            <a:normAutofit fontScale="90000"/>
          </a:bodyPr>
          <a:lstStyle/>
          <a:p>
            <a:pPr algn="ctr"/>
            <a:r>
              <a:rPr lang="en-US" b="0" dirty="0">
                <a:solidFill>
                  <a:schemeClr val="tx2"/>
                </a:solidFill>
              </a:rPr>
              <a:t>A complete list of all the pages and functionalities of the site : </a:t>
            </a:r>
            <a:r>
              <a:rPr lang="en-US" b="0" dirty="0">
                <a:solidFill>
                  <a:schemeClr val="accent5">
                    <a:lumMod val="75000"/>
                  </a:schemeClr>
                </a:solidFill>
              </a:rPr>
              <a:t>General </a:t>
            </a:r>
            <a:endParaRPr lang="en-US" sz="2800" dirty="0">
              <a:solidFill>
                <a:schemeClr val="accent5">
                  <a:lumMod val="75000"/>
                </a:schemeClr>
              </a:solidFill>
            </a:endParaRP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637A24F8-574E-3A4A-9FAD-5608D56B873E}"/>
              </a:ext>
            </a:extLst>
          </p:cNvPr>
          <p:cNvSpPr>
            <a:spLocks noGrp="1"/>
          </p:cNvSpPr>
          <p:nvPr>
            <p:ph idx="1"/>
          </p:nvPr>
        </p:nvSpPr>
        <p:spPr>
          <a:xfrm>
            <a:off x="1115732" y="3429000"/>
            <a:ext cx="10161868" cy="2429798"/>
          </a:xfrm>
          <a:effectLst/>
        </p:spPr>
        <p:txBody>
          <a:bodyPr>
            <a:normAutofit fontScale="77500" lnSpcReduction="20000"/>
          </a:bodyPr>
          <a:lstStyle/>
          <a:p>
            <a:pPr marL="0" indent="0">
              <a:lnSpc>
                <a:spcPct val="90000"/>
              </a:lnSpc>
              <a:buNone/>
            </a:pPr>
            <a:r>
              <a:rPr lang="en-US" sz="1600" dirty="0">
                <a:solidFill>
                  <a:schemeClr val="accent5">
                    <a:lumMod val="75000"/>
                  </a:schemeClr>
                </a:solidFill>
              </a:rPr>
              <a:t>General Site Pages </a:t>
            </a:r>
            <a:endParaRPr lang="en-US" sz="1500" dirty="0"/>
          </a:p>
          <a:p>
            <a:pPr marL="0" indent="0">
              <a:lnSpc>
                <a:spcPct val="90000"/>
              </a:lnSpc>
              <a:buNone/>
            </a:pPr>
            <a:endParaRPr lang="en-US" sz="1500" dirty="0"/>
          </a:p>
          <a:p>
            <a:pPr marL="0" indent="0">
              <a:lnSpc>
                <a:spcPct val="90000"/>
              </a:lnSpc>
              <a:buNone/>
            </a:pPr>
            <a:r>
              <a:rPr lang="en-US" sz="1600" dirty="0"/>
              <a:t>Apart from these pages we have shown before , our site will have general pages like </a:t>
            </a:r>
          </a:p>
          <a:p>
            <a:pPr lvl="6">
              <a:lnSpc>
                <a:spcPct val="90000"/>
              </a:lnSpc>
            </a:pPr>
            <a:r>
              <a:rPr lang="en-US" sz="1600" dirty="0"/>
              <a:t>Contact Page </a:t>
            </a:r>
          </a:p>
          <a:p>
            <a:pPr lvl="6">
              <a:lnSpc>
                <a:spcPct val="90000"/>
              </a:lnSpc>
            </a:pPr>
            <a:r>
              <a:rPr lang="en-US" sz="1600" dirty="0"/>
              <a:t>About US page</a:t>
            </a:r>
          </a:p>
          <a:p>
            <a:pPr lvl="6">
              <a:lnSpc>
                <a:spcPct val="90000"/>
              </a:lnSpc>
            </a:pPr>
            <a:r>
              <a:rPr lang="en-US" sz="1600" dirty="0"/>
              <a:t>Referral Page</a:t>
            </a:r>
          </a:p>
          <a:p>
            <a:pPr lvl="6">
              <a:lnSpc>
                <a:spcPct val="90000"/>
              </a:lnSpc>
            </a:pPr>
            <a:r>
              <a:rPr lang="en-US" sz="1600" dirty="0"/>
              <a:t>What's new and Request A new feature Page </a:t>
            </a:r>
          </a:p>
          <a:p>
            <a:pPr lvl="6">
              <a:lnSpc>
                <a:spcPct val="90000"/>
              </a:lnSpc>
            </a:pPr>
            <a:r>
              <a:rPr lang="en-US" sz="1600" dirty="0"/>
              <a:t>FAQ Page and </a:t>
            </a:r>
          </a:p>
          <a:p>
            <a:pPr lvl="6">
              <a:lnSpc>
                <a:spcPct val="90000"/>
              </a:lnSpc>
            </a:pPr>
            <a:r>
              <a:rPr lang="en-US" sz="1600" dirty="0"/>
              <a:t>A customer Support page to help with users' troubles (help center )</a:t>
            </a:r>
          </a:p>
          <a:p>
            <a:pPr>
              <a:lnSpc>
                <a:spcPct val="90000"/>
              </a:lnSpc>
            </a:pPr>
            <a:endParaRPr lang="en-US" sz="1500" dirty="0"/>
          </a:p>
          <a:p>
            <a:pPr marL="0" indent="0">
              <a:lnSpc>
                <a:spcPct val="90000"/>
              </a:lnSpc>
              <a:buNone/>
            </a:pPr>
            <a:endParaRPr lang="en-US" sz="1500" dirty="0"/>
          </a:p>
          <a:p>
            <a:pPr>
              <a:lnSpc>
                <a:spcPct val="90000"/>
              </a:lnSpc>
            </a:pPr>
            <a:endParaRPr lang="en-US" sz="1500" dirty="0"/>
          </a:p>
          <a:p>
            <a:pPr>
              <a:lnSpc>
                <a:spcPct val="90000"/>
              </a:lnSpc>
            </a:pPr>
            <a:endParaRPr lang="en-US" sz="1500" dirty="0"/>
          </a:p>
        </p:txBody>
      </p:sp>
    </p:spTree>
    <p:extLst>
      <p:ext uri="{BB962C8B-B14F-4D97-AF65-F5344CB8AC3E}">
        <p14:creationId xmlns:p14="http://schemas.microsoft.com/office/powerpoint/2010/main" val="4059023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BE9AD-D370-1540-A100-457503B4D6EE}"/>
              </a:ext>
            </a:extLst>
          </p:cNvPr>
          <p:cNvSpPr>
            <a:spLocks noGrp="1"/>
          </p:cNvSpPr>
          <p:nvPr>
            <p:ph type="title"/>
          </p:nvPr>
        </p:nvSpPr>
        <p:spPr>
          <a:xfrm>
            <a:off x="810000" y="447188"/>
            <a:ext cx="10571998" cy="970450"/>
          </a:xfrm>
          <a:effectLst/>
        </p:spPr>
        <p:txBody>
          <a:bodyPr anchor="ctr">
            <a:normAutofit fontScale="90000"/>
          </a:bodyPr>
          <a:lstStyle/>
          <a:p>
            <a:pPr algn="ctr"/>
            <a:r>
              <a:rPr lang="en-US" b="0" dirty="0">
                <a:solidFill>
                  <a:schemeClr val="tx2"/>
                </a:solidFill>
              </a:rPr>
              <a:t>A complete list of all the pages and functionalities of the site : </a:t>
            </a:r>
            <a:r>
              <a:rPr lang="en-US" b="0" dirty="0">
                <a:solidFill>
                  <a:schemeClr val="accent5">
                    <a:lumMod val="75000"/>
                  </a:schemeClr>
                </a:solidFill>
              </a:rPr>
              <a:t>USER vs Admins</a:t>
            </a:r>
            <a:endParaRPr lang="en-US" sz="2800" dirty="0">
              <a:solidFill>
                <a:schemeClr val="accent5">
                  <a:lumMod val="75000"/>
                </a:schemeClr>
              </a:solidFill>
            </a:endParaRP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637A24F8-574E-3A4A-9FAD-5608D56B873E}"/>
              </a:ext>
            </a:extLst>
          </p:cNvPr>
          <p:cNvSpPr>
            <a:spLocks noGrp="1"/>
          </p:cNvSpPr>
          <p:nvPr>
            <p:ph idx="1"/>
          </p:nvPr>
        </p:nvSpPr>
        <p:spPr>
          <a:xfrm>
            <a:off x="1115732" y="2994047"/>
            <a:ext cx="9857068" cy="3088098"/>
          </a:xfrm>
          <a:effectLst/>
        </p:spPr>
        <p:txBody>
          <a:bodyPr>
            <a:normAutofit lnSpcReduction="10000"/>
          </a:bodyPr>
          <a:lstStyle/>
          <a:p>
            <a:pPr marL="0" indent="0">
              <a:lnSpc>
                <a:spcPct val="90000"/>
              </a:lnSpc>
              <a:buNone/>
            </a:pPr>
            <a:r>
              <a:rPr lang="en-US" sz="1600" dirty="0">
                <a:solidFill>
                  <a:schemeClr val="accent5">
                    <a:lumMod val="75000"/>
                  </a:schemeClr>
                </a:solidFill>
              </a:rPr>
              <a:t>Additional features of admin</a:t>
            </a:r>
            <a:endParaRPr lang="en-US" sz="1500" dirty="0"/>
          </a:p>
          <a:p>
            <a:pPr marL="0" indent="0">
              <a:lnSpc>
                <a:spcPct val="90000"/>
              </a:lnSpc>
              <a:buNone/>
            </a:pPr>
            <a:endParaRPr lang="en-US" sz="1500" dirty="0"/>
          </a:p>
          <a:p>
            <a:pPr>
              <a:lnSpc>
                <a:spcPct val="90000"/>
              </a:lnSpc>
            </a:pPr>
            <a:r>
              <a:rPr lang="en-US" sz="1500" dirty="0"/>
              <a:t>Apart from all these features , admins will have access to change data where if in case there is any transaction details that needs to be changed  but, in most cases, users will be only allowed to see transactions details .</a:t>
            </a:r>
          </a:p>
          <a:p>
            <a:pPr>
              <a:lnSpc>
                <a:spcPct val="90000"/>
              </a:lnSpc>
            </a:pPr>
            <a:r>
              <a:rPr lang="en-US" sz="1500" dirty="0"/>
              <a:t>Admins will be allowed to change profile information of users .</a:t>
            </a:r>
          </a:p>
          <a:p>
            <a:pPr>
              <a:lnSpc>
                <a:spcPct val="90000"/>
              </a:lnSpc>
            </a:pPr>
            <a:r>
              <a:rPr lang="en-US" sz="1500" dirty="0"/>
              <a:t>Admins will be allowed to take off or bring in new deals and rewards as per company's policies . </a:t>
            </a:r>
          </a:p>
          <a:p>
            <a:pPr>
              <a:lnSpc>
                <a:spcPct val="90000"/>
              </a:lnSpc>
            </a:pPr>
            <a:r>
              <a:rPr lang="en-US" sz="1500" dirty="0"/>
              <a:t>Admins will have access to post affiliate links and publish useful fintech articles . </a:t>
            </a:r>
          </a:p>
          <a:p>
            <a:pPr>
              <a:lnSpc>
                <a:spcPct val="90000"/>
              </a:lnSpc>
            </a:pPr>
            <a:r>
              <a:rPr lang="en-US" sz="1500" dirty="0"/>
              <a:t>Admins have privilege to close accounts on request behalf of  their users </a:t>
            </a:r>
          </a:p>
          <a:p>
            <a:pPr>
              <a:lnSpc>
                <a:spcPct val="90000"/>
              </a:lnSpc>
            </a:pPr>
            <a:r>
              <a:rPr lang="en-US" sz="1500" dirty="0"/>
              <a:t>Support page to help users </a:t>
            </a:r>
          </a:p>
          <a:p>
            <a:pPr marL="0" indent="0">
              <a:lnSpc>
                <a:spcPct val="90000"/>
              </a:lnSpc>
              <a:buNone/>
            </a:pPr>
            <a:endParaRPr lang="en-US" sz="1500" dirty="0"/>
          </a:p>
          <a:p>
            <a:pPr>
              <a:lnSpc>
                <a:spcPct val="90000"/>
              </a:lnSpc>
            </a:pPr>
            <a:endParaRPr lang="en-US" sz="1500" dirty="0"/>
          </a:p>
          <a:p>
            <a:pPr marL="0" indent="0">
              <a:lnSpc>
                <a:spcPct val="90000"/>
              </a:lnSpc>
              <a:buNone/>
            </a:pPr>
            <a:endParaRPr lang="en-US" sz="1500" dirty="0"/>
          </a:p>
          <a:p>
            <a:pPr>
              <a:lnSpc>
                <a:spcPct val="90000"/>
              </a:lnSpc>
            </a:pPr>
            <a:endParaRPr lang="en-US" sz="1500" dirty="0"/>
          </a:p>
          <a:p>
            <a:pPr>
              <a:lnSpc>
                <a:spcPct val="90000"/>
              </a:lnSpc>
            </a:pPr>
            <a:endParaRPr lang="en-US" sz="1500" dirty="0"/>
          </a:p>
        </p:txBody>
      </p:sp>
    </p:spTree>
    <p:extLst>
      <p:ext uri="{BB962C8B-B14F-4D97-AF65-F5344CB8AC3E}">
        <p14:creationId xmlns:p14="http://schemas.microsoft.com/office/powerpoint/2010/main" val="3380033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C919CDB-8D8C-AA4D-BFAB-E08D2330E5E5}"/>
              </a:ext>
            </a:extLst>
          </p:cNvPr>
          <p:cNvSpPr>
            <a:spLocks noGrp="1"/>
          </p:cNvSpPr>
          <p:nvPr>
            <p:ph type="title"/>
          </p:nvPr>
        </p:nvSpPr>
        <p:spPr>
          <a:xfrm>
            <a:off x="451515" y="1734857"/>
            <a:ext cx="3765483" cy="3388287"/>
          </a:xfrm>
        </p:spPr>
        <p:txBody>
          <a:bodyPr anchor="ctr">
            <a:normAutofit/>
          </a:bodyPr>
          <a:lstStyle/>
          <a:p>
            <a:r>
              <a:rPr lang="en-US" b="0" dirty="0">
                <a:solidFill>
                  <a:schemeClr val="tx2"/>
                </a:solidFill>
              </a:rPr>
              <a:t>The technologies used on the website</a:t>
            </a:r>
            <a:br>
              <a:rPr lang="en-US" b="0" dirty="0"/>
            </a:br>
            <a:endParaRPr lang="en-US" dirty="0"/>
          </a:p>
        </p:txBody>
      </p:sp>
      <p:sp>
        <p:nvSpPr>
          <p:cNvPr id="3" name="Content Placeholder 2">
            <a:extLst>
              <a:ext uri="{FF2B5EF4-FFF2-40B4-BE49-F238E27FC236}">
                <a16:creationId xmlns:a16="http://schemas.microsoft.com/office/drawing/2014/main" id="{5D73196C-A8D6-DF43-B397-1C15671FF969}"/>
              </a:ext>
            </a:extLst>
          </p:cNvPr>
          <p:cNvSpPr>
            <a:spLocks noGrp="1"/>
          </p:cNvSpPr>
          <p:nvPr>
            <p:ph idx="1"/>
          </p:nvPr>
        </p:nvSpPr>
        <p:spPr>
          <a:xfrm>
            <a:off x="6008068" y="978993"/>
            <a:ext cx="5365218" cy="4900014"/>
          </a:xfrm>
          <a:effectLst/>
        </p:spPr>
        <p:txBody>
          <a:bodyPr>
            <a:normAutofit/>
          </a:bodyPr>
          <a:lstStyle/>
          <a:p>
            <a:r>
              <a:rPr lang="en-US" sz="2000" dirty="0"/>
              <a:t>As far as technologies are concerned , we planning to implement our design using HTML with Bootstrap along </a:t>
            </a:r>
            <a:r>
              <a:rPr lang="en-US" sz="2000"/>
              <a:t>with PHP &amp; SQL </a:t>
            </a:r>
            <a:r>
              <a:rPr lang="en-US" sz="2000" dirty="0"/>
              <a:t>to handle our backend . If any new technologies are added to our site , we will update it in our final presentation . </a:t>
            </a:r>
          </a:p>
        </p:txBody>
      </p:sp>
    </p:spTree>
    <p:extLst>
      <p:ext uri="{BB962C8B-B14F-4D97-AF65-F5344CB8AC3E}">
        <p14:creationId xmlns:p14="http://schemas.microsoft.com/office/powerpoint/2010/main" val="302032096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BE9AD-D370-1540-A100-457503B4D6EE}"/>
              </a:ext>
            </a:extLst>
          </p:cNvPr>
          <p:cNvSpPr>
            <a:spLocks noGrp="1"/>
          </p:cNvSpPr>
          <p:nvPr>
            <p:ph type="title"/>
          </p:nvPr>
        </p:nvSpPr>
        <p:spPr>
          <a:xfrm>
            <a:off x="810000" y="447188"/>
            <a:ext cx="10571998" cy="970450"/>
          </a:xfrm>
          <a:effectLst/>
        </p:spPr>
        <p:txBody>
          <a:bodyPr anchor="ctr">
            <a:normAutofit fontScale="90000"/>
          </a:bodyPr>
          <a:lstStyle/>
          <a:p>
            <a:pPr algn="ctr"/>
            <a:r>
              <a:rPr lang="en-US" b="0" dirty="0"/>
              <a:t>Breakdown of group member responsibilities</a:t>
            </a:r>
            <a:endParaRPr lang="en-US" sz="2800" dirty="0">
              <a:solidFill>
                <a:schemeClr val="tx1"/>
              </a:solidFill>
            </a:endParaRPr>
          </a:p>
        </p:txBody>
      </p:sp>
      <p:sp>
        <p:nvSpPr>
          <p:cNvPr id="17" name="Freeform: Shape 16">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637A24F8-574E-3A4A-9FAD-5608D56B873E}"/>
              </a:ext>
            </a:extLst>
          </p:cNvPr>
          <p:cNvSpPr>
            <a:spLocks noGrp="1"/>
          </p:cNvSpPr>
          <p:nvPr>
            <p:ph idx="1"/>
          </p:nvPr>
        </p:nvSpPr>
        <p:spPr>
          <a:xfrm>
            <a:off x="1115732" y="2222287"/>
            <a:ext cx="9966953" cy="3636511"/>
          </a:xfrm>
          <a:effectLst/>
        </p:spPr>
        <p:txBody>
          <a:bodyPr>
            <a:normAutofit/>
          </a:bodyPr>
          <a:lstStyle/>
          <a:p>
            <a:pPr marL="0" indent="0">
              <a:buNone/>
            </a:pPr>
            <a:endParaRPr lang="en-US" dirty="0"/>
          </a:p>
          <a:p>
            <a:pPr marL="0" indent="0">
              <a:buNone/>
            </a:pPr>
            <a:endParaRPr lang="en-US" dirty="0"/>
          </a:p>
          <a:p>
            <a:endParaRPr lang="en-US" dirty="0"/>
          </a:p>
          <a:p>
            <a:pPr marL="0" indent="0">
              <a:buNone/>
            </a:pPr>
            <a:endParaRPr lang="en-US" dirty="0"/>
          </a:p>
          <a:p>
            <a:endParaRPr lang="en-US" dirty="0"/>
          </a:p>
          <a:p>
            <a:endParaRPr lang="en-US" dirty="0"/>
          </a:p>
        </p:txBody>
      </p:sp>
      <p:graphicFrame>
        <p:nvGraphicFramePr>
          <p:cNvPr id="4" name="Table 4">
            <a:extLst>
              <a:ext uri="{FF2B5EF4-FFF2-40B4-BE49-F238E27FC236}">
                <a16:creationId xmlns:a16="http://schemas.microsoft.com/office/drawing/2014/main" id="{87240CB0-14CB-CC48-8D69-BFBCF2BBDA9C}"/>
              </a:ext>
            </a:extLst>
          </p:cNvPr>
          <p:cNvGraphicFramePr>
            <a:graphicFrameLocks noGrp="1"/>
          </p:cNvGraphicFramePr>
          <p:nvPr>
            <p:extLst>
              <p:ext uri="{D42A27DB-BD31-4B8C-83A1-F6EECF244321}">
                <p14:modId xmlns:p14="http://schemas.microsoft.com/office/powerpoint/2010/main" val="147647357"/>
              </p:ext>
            </p:extLst>
          </p:nvPr>
        </p:nvGraphicFramePr>
        <p:xfrm>
          <a:off x="2031999" y="2099543"/>
          <a:ext cx="8128000" cy="3345496"/>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639170934"/>
                    </a:ext>
                  </a:extLst>
                </a:gridCol>
                <a:gridCol w="4064000">
                  <a:extLst>
                    <a:ext uri="{9D8B030D-6E8A-4147-A177-3AD203B41FA5}">
                      <a16:colId xmlns:a16="http://schemas.microsoft.com/office/drawing/2014/main" val="1651725742"/>
                    </a:ext>
                  </a:extLst>
                </a:gridCol>
              </a:tblGrid>
              <a:tr h="418187">
                <a:tc>
                  <a:txBody>
                    <a:bodyPr/>
                    <a:lstStyle/>
                    <a:p>
                      <a:r>
                        <a:rPr lang="en-US" dirty="0">
                          <a:solidFill>
                            <a:schemeClr val="bg2"/>
                          </a:solidFill>
                        </a:rPr>
                        <a:t>Roles and Responsibilities </a:t>
                      </a:r>
                    </a:p>
                  </a:txBody>
                  <a:tcPr/>
                </a:tc>
                <a:tc>
                  <a:txBody>
                    <a:bodyPr/>
                    <a:lstStyle/>
                    <a:p>
                      <a:r>
                        <a:rPr lang="en-US" dirty="0">
                          <a:solidFill>
                            <a:schemeClr val="bg2"/>
                          </a:solidFill>
                        </a:rPr>
                        <a:t>Teammate </a:t>
                      </a:r>
                    </a:p>
                  </a:txBody>
                  <a:tcPr/>
                </a:tc>
                <a:extLst>
                  <a:ext uri="{0D108BD9-81ED-4DB2-BD59-A6C34878D82A}">
                    <a16:rowId xmlns:a16="http://schemas.microsoft.com/office/drawing/2014/main" val="1015674710"/>
                  </a:ext>
                </a:extLst>
              </a:tr>
              <a:tr h="418187">
                <a:tc>
                  <a:txBody>
                    <a:bodyPr/>
                    <a:lstStyle/>
                    <a:p>
                      <a:r>
                        <a:rPr lang="en-US" sz="1800" dirty="0"/>
                        <a:t>Brainstorming for Ideas </a:t>
                      </a:r>
                      <a:endParaRPr lang="en-US" dirty="0"/>
                    </a:p>
                  </a:txBody>
                  <a:tcPr/>
                </a:tc>
                <a:tc>
                  <a:txBody>
                    <a:bodyPr/>
                    <a:lstStyle/>
                    <a:p>
                      <a:r>
                        <a:rPr lang="en-US" dirty="0"/>
                        <a:t>Both </a:t>
                      </a:r>
                    </a:p>
                  </a:txBody>
                  <a:tcPr/>
                </a:tc>
                <a:extLst>
                  <a:ext uri="{0D108BD9-81ED-4DB2-BD59-A6C34878D82A}">
                    <a16:rowId xmlns:a16="http://schemas.microsoft.com/office/drawing/2014/main" val="1304825552"/>
                  </a:ext>
                </a:extLst>
              </a:tr>
              <a:tr h="418187">
                <a:tc>
                  <a:txBody>
                    <a:bodyPr/>
                    <a:lstStyle/>
                    <a:p>
                      <a:r>
                        <a:rPr lang="en-US" dirty="0"/>
                        <a:t>Seed for this project </a:t>
                      </a:r>
                    </a:p>
                  </a:txBody>
                  <a:tcPr/>
                </a:tc>
                <a:tc>
                  <a:txBody>
                    <a:bodyPr/>
                    <a:lstStyle/>
                    <a:p>
                      <a:r>
                        <a:rPr lang="en-US" dirty="0"/>
                        <a:t>Deepak Kasi Nathan </a:t>
                      </a:r>
                    </a:p>
                  </a:txBody>
                  <a:tcPr/>
                </a:tc>
                <a:extLst>
                  <a:ext uri="{0D108BD9-81ED-4DB2-BD59-A6C34878D82A}">
                    <a16:rowId xmlns:a16="http://schemas.microsoft.com/office/drawing/2014/main" val="702695052"/>
                  </a:ext>
                </a:extLst>
              </a:tr>
              <a:tr h="418187">
                <a:tc>
                  <a:txBody>
                    <a:bodyPr/>
                    <a:lstStyle/>
                    <a:p>
                      <a:r>
                        <a:rPr lang="en-US" dirty="0"/>
                        <a:t>Project Brief Report Draft 1</a:t>
                      </a:r>
                    </a:p>
                  </a:txBody>
                  <a:tcPr/>
                </a:tc>
                <a:tc>
                  <a:txBody>
                    <a:bodyPr/>
                    <a:lstStyle/>
                    <a:p>
                      <a:r>
                        <a:rPr lang="en-US" dirty="0"/>
                        <a:t>Deepak Kasi Nathan </a:t>
                      </a:r>
                    </a:p>
                  </a:txBody>
                  <a:tcPr/>
                </a:tc>
                <a:extLst>
                  <a:ext uri="{0D108BD9-81ED-4DB2-BD59-A6C34878D82A}">
                    <a16:rowId xmlns:a16="http://schemas.microsoft.com/office/drawing/2014/main" val="2923285314"/>
                  </a:ext>
                </a:extLst>
              </a:tr>
              <a:tr h="418187">
                <a:tc>
                  <a:txBody>
                    <a:bodyPr/>
                    <a:lstStyle/>
                    <a:p>
                      <a:r>
                        <a:rPr lang="en-US" dirty="0"/>
                        <a:t>Project Brief Report Draft 2</a:t>
                      </a:r>
                    </a:p>
                  </a:txBody>
                  <a:tcPr/>
                </a:tc>
                <a:tc>
                  <a:txBody>
                    <a:bodyPr/>
                    <a:lstStyle/>
                    <a:p>
                      <a:r>
                        <a:rPr lang="en-US" dirty="0" err="1"/>
                        <a:t>Hutoun</a:t>
                      </a:r>
                      <a:r>
                        <a:rPr lang="en-US" dirty="0"/>
                        <a:t> Almutairi </a:t>
                      </a:r>
                    </a:p>
                  </a:txBody>
                  <a:tcPr/>
                </a:tc>
                <a:extLst>
                  <a:ext uri="{0D108BD9-81ED-4DB2-BD59-A6C34878D82A}">
                    <a16:rowId xmlns:a16="http://schemas.microsoft.com/office/drawing/2014/main" val="2604201358"/>
                  </a:ext>
                </a:extLst>
              </a:tr>
              <a:tr h="418187">
                <a:tc>
                  <a:txBody>
                    <a:bodyPr/>
                    <a:lstStyle/>
                    <a:p>
                      <a:r>
                        <a:rPr lang="en-US" dirty="0"/>
                        <a:t>Proof reading project brief </a:t>
                      </a:r>
                    </a:p>
                  </a:txBody>
                  <a:tcPr/>
                </a:tc>
                <a:tc>
                  <a:txBody>
                    <a:bodyPr/>
                    <a:lstStyle/>
                    <a:p>
                      <a:r>
                        <a:rPr lang="en-US" dirty="0"/>
                        <a:t>Both </a:t>
                      </a:r>
                    </a:p>
                  </a:txBody>
                  <a:tcPr/>
                </a:tc>
                <a:extLst>
                  <a:ext uri="{0D108BD9-81ED-4DB2-BD59-A6C34878D82A}">
                    <a16:rowId xmlns:a16="http://schemas.microsoft.com/office/drawing/2014/main" val="2780039534"/>
                  </a:ext>
                </a:extLst>
              </a:tr>
              <a:tr h="418187">
                <a:tc>
                  <a:txBody>
                    <a:bodyPr/>
                    <a:lstStyle/>
                    <a:p>
                      <a:r>
                        <a:rPr lang="en-US" dirty="0"/>
                        <a:t>Requirement analysis Draft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Deepak Kasi Nathan </a:t>
                      </a:r>
                    </a:p>
                  </a:txBody>
                  <a:tcPr/>
                </a:tc>
                <a:extLst>
                  <a:ext uri="{0D108BD9-81ED-4DB2-BD59-A6C34878D82A}">
                    <a16:rowId xmlns:a16="http://schemas.microsoft.com/office/drawing/2014/main" val="4033770838"/>
                  </a:ext>
                </a:extLst>
              </a:tr>
              <a:tr h="41818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Requirement analysis Proofreading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err="1"/>
                        <a:t>Hutoun</a:t>
                      </a:r>
                      <a:r>
                        <a:rPr lang="en-US" dirty="0"/>
                        <a:t> Almutairi</a:t>
                      </a:r>
                    </a:p>
                  </a:txBody>
                  <a:tcPr/>
                </a:tc>
                <a:extLst>
                  <a:ext uri="{0D108BD9-81ED-4DB2-BD59-A6C34878D82A}">
                    <a16:rowId xmlns:a16="http://schemas.microsoft.com/office/drawing/2014/main" val="1870721416"/>
                  </a:ext>
                </a:extLst>
              </a:tr>
            </a:tbl>
          </a:graphicData>
        </a:graphic>
      </p:graphicFrame>
    </p:spTree>
    <p:extLst>
      <p:ext uri="{BB962C8B-B14F-4D97-AF65-F5344CB8AC3E}">
        <p14:creationId xmlns:p14="http://schemas.microsoft.com/office/powerpoint/2010/main" val="4090695940"/>
      </p:ext>
    </p:extLst>
  </p:cSld>
  <p:clrMapOvr>
    <a:masterClrMapping/>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BE9AD-D370-1540-A100-457503B4D6EE}"/>
              </a:ext>
            </a:extLst>
          </p:cNvPr>
          <p:cNvSpPr>
            <a:spLocks noGrp="1"/>
          </p:cNvSpPr>
          <p:nvPr>
            <p:ph type="title"/>
          </p:nvPr>
        </p:nvSpPr>
        <p:spPr>
          <a:xfrm>
            <a:off x="810000" y="447188"/>
            <a:ext cx="10571998" cy="970450"/>
          </a:xfrm>
          <a:effectLst/>
        </p:spPr>
        <p:txBody>
          <a:bodyPr anchor="ctr">
            <a:normAutofit fontScale="90000"/>
          </a:bodyPr>
          <a:lstStyle/>
          <a:p>
            <a:pPr algn="ctr"/>
            <a:r>
              <a:rPr lang="en-US" b="0" dirty="0"/>
              <a:t>Breakdown of group member responsibilities</a:t>
            </a:r>
            <a:endParaRPr lang="en-US" sz="2800" dirty="0">
              <a:solidFill>
                <a:schemeClr val="tx1"/>
              </a:solidFill>
            </a:endParaRPr>
          </a:p>
        </p:txBody>
      </p:sp>
      <p:sp>
        <p:nvSpPr>
          <p:cNvPr id="17" name="Freeform: Shape 16">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637A24F8-574E-3A4A-9FAD-5608D56B873E}"/>
              </a:ext>
            </a:extLst>
          </p:cNvPr>
          <p:cNvSpPr>
            <a:spLocks noGrp="1"/>
          </p:cNvSpPr>
          <p:nvPr>
            <p:ph idx="1"/>
          </p:nvPr>
        </p:nvSpPr>
        <p:spPr>
          <a:xfrm>
            <a:off x="1115732" y="2222287"/>
            <a:ext cx="9966953" cy="3636511"/>
          </a:xfrm>
          <a:effectLst/>
        </p:spPr>
        <p:txBody>
          <a:bodyPr>
            <a:normAutofit/>
          </a:bodyPr>
          <a:lstStyle/>
          <a:p>
            <a:pPr marL="0" indent="0">
              <a:buNone/>
            </a:pPr>
            <a:endParaRPr lang="en-US" dirty="0"/>
          </a:p>
          <a:p>
            <a:pPr marL="0" indent="0">
              <a:buNone/>
            </a:pPr>
            <a:endParaRPr lang="en-US" dirty="0"/>
          </a:p>
          <a:p>
            <a:endParaRPr lang="en-US" dirty="0"/>
          </a:p>
          <a:p>
            <a:pPr marL="0" indent="0">
              <a:buNone/>
            </a:pPr>
            <a:endParaRPr lang="en-US" dirty="0"/>
          </a:p>
          <a:p>
            <a:endParaRPr lang="en-US" dirty="0"/>
          </a:p>
          <a:p>
            <a:endParaRPr lang="en-US" dirty="0"/>
          </a:p>
        </p:txBody>
      </p:sp>
      <p:graphicFrame>
        <p:nvGraphicFramePr>
          <p:cNvPr id="4" name="Table 4">
            <a:extLst>
              <a:ext uri="{FF2B5EF4-FFF2-40B4-BE49-F238E27FC236}">
                <a16:creationId xmlns:a16="http://schemas.microsoft.com/office/drawing/2014/main" id="{87240CB0-14CB-CC48-8D69-BFBCF2BBDA9C}"/>
              </a:ext>
            </a:extLst>
          </p:cNvPr>
          <p:cNvGraphicFramePr>
            <a:graphicFrameLocks noGrp="1"/>
          </p:cNvGraphicFramePr>
          <p:nvPr>
            <p:extLst>
              <p:ext uri="{D42A27DB-BD31-4B8C-83A1-F6EECF244321}">
                <p14:modId xmlns:p14="http://schemas.microsoft.com/office/powerpoint/2010/main" val="3193767438"/>
              </p:ext>
            </p:extLst>
          </p:nvPr>
        </p:nvGraphicFramePr>
        <p:xfrm>
          <a:off x="2031999" y="2099543"/>
          <a:ext cx="8128000" cy="3814881"/>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639170934"/>
                    </a:ext>
                  </a:extLst>
                </a:gridCol>
                <a:gridCol w="4064000">
                  <a:extLst>
                    <a:ext uri="{9D8B030D-6E8A-4147-A177-3AD203B41FA5}">
                      <a16:colId xmlns:a16="http://schemas.microsoft.com/office/drawing/2014/main" val="1651725742"/>
                    </a:ext>
                  </a:extLst>
                </a:gridCol>
              </a:tblGrid>
              <a:tr h="418187">
                <a:tc>
                  <a:txBody>
                    <a:bodyPr/>
                    <a:lstStyle/>
                    <a:p>
                      <a:r>
                        <a:rPr lang="en-US" dirty="0">
                          <a:solidFill>
                            <a:schemeClr val="bg2"/>
                          </a:solidFill>
                        </a:rPr>
                        <a:t>Roles and Responsibilities </a:t>
                      </a:r>
                    </a:p>
                  </a:txBody>
                  <a:tcPr/>
                </a:tc>
                <a:tc>
                  <a:txBody>
                    <a:bodyPr/>
                    <a:lstStyle/>
                    <a:p>
                      <a:r>
                        <a:rPr lang="en-US" dirty="0">
                          <a:solidFill>
                            <a:schemeClr val="bg2"/>
                          </a:solidFill>
                        </a:rPr>
                        <a:t>Teammate </a:t>
                      </a:r>
                    </a:p>
                  </a:txBody>
                  <a:tcPr/>
                </a:tc>
                <a:extLst>
                  <a:ext uri="{0D108BD9-81ED-4DB2-BD59-A6C34878D82A}">
                    <a16:rowId xmlns:a16="http://schemas.microsoft.com/office/drawing/2014/main" val="1015674710"/>
                  </a:ext>
                </a:extLst>
              </a:tr>
              <a:tr h="418187">
                <a:tc>
                  <a:txBody>
                    <a:bodyPr/>
                    <a:lstStyle/>
                    <a:p>
                      <a:r>
                        <a:rPr lang="en-US" sz="1800" dirty="0"/>
                        <a:t>Design selection of website </a:t>
                      </a:r>
                      <a:endParaRPr lang="en-US" dirty="0"/>
                    </a:p>
                  </a:txBody>
                  <a:tcPr/>
                </a:tc>
                <a:tc>
                  <a:txBody>
                    <a:bodyPr/>
                    <a:lstStyle/>
                    <a:p>
                      <a:r>
                        <a:rPr lang="en-US" dirty="0"/>
                        <a:t>Both </a:t>
                      </a:r>
                    </a:p>
                  </a:txBody>
                  <a:tcPr/>
                </a:tc>
                <a:extLst>
                  <a:ext uri="{0D108BD9-81ED-4DB2-BD59-A6C34878D82A}">
                    <a16:rowId xmlns:a16="http://schemas.microsoft.com/office/drawing/2014/main" val="1304825552"/>
                  </a:ext>
                </a:extLst>
              </a:tr>
              <a:tr h="418187">
                <a:tc>
                  <a:txBody>
                    <a:bodyPr/>
                    <a:lstStyle/>
                    <a:p>
                      <a:r>
                        <a:rPr lang="en-US" dirty="0"/>
                        <a:t>Design and code of first and Last part of website </a:t>
                      </a:r>
                    </a:p>
                  </a:txBody>
                  <a:tcPr/>
                </a:tc>
                <a:tc>
                  <a:txBody>
                    <a:bodyPr/>
                    <a:lstStyle/>
                    <a:p>
                      <a:r>
                        <a:rPr lang="en-US" dirty="0"/>
                        <a:t>Deepak Kasi Nathan </a:t>
                      </a:r>
                    </a:p>
                  </a:txBody>
                  <a:tcPr/>
                </a:tc>
                <a:extLst>
                  <a:ext uri="{0D108BD9-81ED-4DB2-BD59-A6C34878D82A}">
                    <a16:rowId xmlns:a16="http://schemas.microsoft.com/office/drawing/2014/main" val="702695052"/>
                  </a:ext>
                </a:extLst>
              </a:tr>
              <a:tr h="418187">
                <a:tc>
                  <a:txBody>
                    <a:bodyPr/>
                    <a:lstStyle/>
                    <a:p>
                      <a:r>
                        <a:rPr lang="en-US" dirty="0"/>
                        <a:t>Design and code of second and third part of website </a:t>
                      </a:r>
                    </a:p>
                  </a:txBody>
                  <a:tcPr/>
                </a:tc>
                <a:tc>
                  <a:txBody>
                    <a:bodyPr/>
                    <a:lstStyle/>
                    <a:p>
                      <a:r>
                        <a:rPr lang="en-US" dirty="0" err="1"/>
                        <a:t>Hutoun</a:t>
                      </a:r>
                      <a:r>
                        <a:rPr lang="en-US" dirty="0"/>
                        <a:t> Almutairi</a:t>
                      </a:r>
                    </a:p>
                  </a:txBody>
                  <a:tcPr/>
                </a:tc>
                <a:extLst>
                  <a:ext uri="{0D108BD9-81ED-4DB2-BD59-A6C34878D82A}">
                    <a16:rowId xmlns:a16="http://schemas.microsoft.com/office/drawing/2014/main" val="2923285314"/>
                  </a:ext>
                </a:extLst>
              </a:tr>
              <a:tr h="418187">
                <a:tc>
                  <a:txBody>
                    <a:bodyPr/>
                    <a:lstStyle/>
                    <a:p>
                      <a:r>
                        <a:rPr lang="en-US" dirty="0"/>
                        <a:t>Design and code of Admin features </a:t>
                      </a:r>
                    </a:p>
                  </a:txBody>
                  <a:tcPr/>
                </a:tc>
                <a:tc>
                  <a:txBody>
                    <a:bodyPr/>
                    <a:lstStyle/>
                    <a:p>
                      <a:r>
                        <a:rPr lang="en-US" dirty="0"/>
                        <a:t>Both </a:t>
                      </a:r>
                    </a:p>
                  </a:txBody>
                  <a:tcPr/>
                </a:tc>
                <a:extLst>
                  <a:ext uri="{0D108BD9-81ED-4DB2-BD59-A6C34878D82A}">
                    <a16:rowId xmlns:a16="http://schemas.microsoft.com/office/drawing/2014/main" val="2604201358"/>
                  </a:ext>
                </a:extLst>
              </a:tr>
              <a:tr h="418187">
                <a:tc>
                  <a:txBody>
                    <a:bodyPr/>
                    <a:lstStyle/>
                    <a:p>
                      <a:r>
                        <a:rPr lang="en-US" dirty="0"/>
                        <a:t>Initial and final draft of this presentation </a:t>
                      </a:r>
                    </a:p>
                  </a:txBody>
                  <a:tcPr/>
                </a:tc>
                <a:tc>
                  <a:txBody>
                    <a:bodyPr/>
                    <a:lstStyle/>
                    <a:p>
                      <a:r>
                        <a:rPr lang="en-US" dirty="0"/>
                        <a:t>Deepak and </a:t>
                      </a:r>
                      <a:r>
                        <a:rPr lang="en-US" dirty="0" err="1"/>
                        <a:t>Hutoun</a:t>
                      </a:r>
                      <a:r>
                        <a:rPr lang="en-US" dirty="0"/>
                        <a:t> Respectively </a:t>
                      </a:r>
                    </a:p>
                  </a:txBody>
                  <a:tcPr/>
                </a:tc>
                <a:extLst>
                  <a:ext uri="{0D108BD9-81ED-4DB2-BD59-A6C34878D82A}">
                    <a16:rowId xmlns:a16="http://schemas.microsoft.com/office/drawing/2014/main" val="2780039534"/>
                  </a:ext>
                </a:extLst>
              </a:tr>
              <a:tr h="418187">
                <a:tc>
                  <a:txBody>
                    <a:bodyPr/>
                    <a:lstStyle/>
                    <a:p>
                      <a:r>
                        <a:rPr lang="en-US" dirty="0"/>
                        <a:t>Finalizing project technologies </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Both </a:t>
                      </a:r>
                    </a:p>
                  </a:txBody>
                  <a:tcPr/>
                </a:tc>
                <a:extLst>
                  <a:ext uri="{0D108BD9-81ED-4DB2-BD59-A6C34878D82A}">
                    <a16:rowId xmlns:a16="http://schemas.microsoft.com/office/drawing/2014/main" val="4033770838"/>
                  </a:ext>
                </a:extLst>
              </a:tr>
            </a:tbl>
          </a:graphicData>
        </a:graphic>
      </p:graphicFrame>
    </p:spTree>
    <p:extLst>
      <p:ext uri="{BB962C8B-B14F-4D97-AF65-F5344CB8AC3E}">
        <p14:creationId xmlns:p14="http://schemas.microsoft.com/office/powerpoint/2010/main" val="1074521599"/>
      </p:ext>
    </p:extLst>
  </p:cSld>
  <p:clrMapOvr>
    <a:masterClrMapping/>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0" name="Rectangle 9">
            <a:extLst>
              <a:ext uri="{FF2B5EF4-FFF2-40B4-BE49-F238E27FC236}">
                <a16:creationId xmlns:a16="http://schemas.microsoft.com/office/drawing/2014/main" id="{597EA66B-2AAB-42B0-9F9D-38920D8D82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E5087F-1F33-E942-B887-9383BDAED01A}"/>
              </a:ext>
            </a:extLst>
          </p:cNvPr>
          <p:cNvSpPr>
            <a:spLocks noGrp="1"/>
          </p:cNvSpPr>
          <p:nvPr>
            <p:ph type="title"/>
          </p:nvPr>
        </p:nvSpPr>
        <p:spPr>
          <a:xfrm>
            <a:off x="965199" y="885433"/>
            <a:ext cx="10261602" cy="3022257"/>
          </a:xfrm>
          <a:effectLst/>
        </p:spPr>
        <p:txBody>
          <a:bodyPr vert="horz" lIns="91440" tIns="45720" rIns="91440" bIns="45720" rtlCol="0" anchor="b">
            <a:normAutofit/>
          </a:bodyPr>
          <a:lstStyle/>
          <a:p>
            <a:pPr algn="ctr"/>
            <a:r>
              <a:rPr lang="en-US" sz="7200" dirty="0">
                <a:solidFill>
                  <a:schemeClr val="tx1"/>
                </a:solidFill>
              </a:rPr>
              <a:t>Thank You .</a:t>
            </a:r>
          </a:p>
        </p:txBody>
      </p:sp>
      <p:sp>
        <p:nvSpPr>
          <p:cNvPr id="12" name="Freeform: Shape 11">
            <a:extLst>
              <a:ext uri="{FF2B5EF4-FFF2-40B4-BE49-F238E27FC236}">
                <a16:creationId xmlns:a16="http://schemas.microsoft.com/office/drawing/2014/main" id="{D360EBE3-31BB-422F-AA87-FA3873DAE4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0800000">
            <a:off x="0" y="5388384"/>
            <a:ext cx="12192000" cy="1469616"/>
          </a:xfrm>
          <a:custGeom>
            <a:avLst/>
            <a:gdLst>
              <a:gd name="connsiteX0" fmla="*/ 6113881 w 12192000"/>
              <a:gd name="connsiteY0" fmla="*/ 1469616 h 1469616"/>
              <a:gd name="connsiteX1" fmla="*/ 6101181 w 12192000"/>
              <a:gd name="connsiteY1" fmla="*/ 1469616 h 1469616"/>
              <a:gd name="connsiteX2" fmla="*/ 6090598 w 12192000"/>
              <a:gd name="connsiteY2" fmla="*/ 1469616 h 1469616"/>
              <a:gd name="connsiteX3" fmla="*/ 6077897 w 12192000"/>
              <a:gd name="connsiteY3" fmla="*/ 1464854 h 1469616"/>
              <a:gd name="connsiteX4" fmla="*/ 6065198 w 12192000"/>
              <a:gd name="connsiteY4" fmla="*/ 1460091 h 1469616"/>
              <a:gd name="connsiteX5" fmla="*/ 6056731 w 12192000"/>
              <a:gd name="connsiteY5" fmla="*/ 1456916 h 1469616"/>
              <a:gd name="connsiteX6" fmla="*/ 5678033 w 12192000"/>
              <a:gd name="connsiteY6" fmla="*/ 1172892 h 1469616"/>
              <a:gd name="connsiteX7" fmla="*/ 0 w 12192000"/>
              <a:gd name="connsiteY7" fmla="*/ 1172892 h 1469616"/>
              <a:gd name="connsiteX8" fmla="*/ 0 w 12192000"/>
              <a:gd name="connsiteY8" fmla="*/ 1162370 h 1469616"/>
              <a:gd name="connsiteX9" fmla="*/ 0 w 12192000"/>
              <a:gd name="connsiteY9" fmla="*/ 403347 h 1469616"/>
              <a:gd name="connsiteX10" fmla="*/ 0 w 12192000"/>
              <a:gd name="connsiteY10" fmla="*/ 0 h 1469616"/>
              <a:gd name="connsiteX11" fmla="*/ 12192000 w 12192000"/>
              <a:gd name="connsiteY11" fmla="*/ 0 h 1469616"/>
              <a:gd name="connsiteX12" fmla="*/ 12192000 w 12192000"/>
              <a:gd name="connsiteY12" fmla="*/ 403347 h 1469616"/>
              <a:gd name="connsiteX13" fmla="*/ 12192000 w 12192000"/>
              <a:gd name="connsiteY13" fmla="*/ 1162370 h 1469616"/>
              <a:gd name="connsiteX14" fmla="*/ 12192000 w 12192000"/>
              <a:gd name="connsiteY14" fmla="*/ 1172892 h 1469616"/>
              <a:gd name="connsiteX15" fmla="*/ 6524330 w 12192000"/>
              <a:gd name="connsiteY15" fmla="*/ 1172892 h 1469616"/>
              <a:gd name="connsiteX16" fmla="*/ 6145631 w 12192000"/>
              <a:gd name="connsiteY16" fmla="*/ 1456916 h 1469616"/>
              <a:gd name="connsiteX17" fmla="*/ 6137163 w 12192000"/>
              <a:gd name="connsiteY17" fmla="*/ 1460091 h 1469616"/>
              <a:gd name="connsiteX18" fmla="*/ 6124463 w 12192000"/>
              <a:gd name="connsiteY18" fmla="*/ 1464854 h 1469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0" h="1469616">
                <a:moveTo>
                  <a:pt x="6113881" y="1469616"/>
                </a:moveTo>
                <a:lnTo>
                  <a:pt x="6101181" y="1469616"/>
                </a:lnTo>
                <a:lnTo>
                  <a:pt x="6090598" y="1469616"/>
                </a:lnTo>
                <a:lnTo>
                  <a:pt x="6077897" y="1464854"/>
                </a:lnTo>
                <a:lnTo>
                  <a:pt x="6065198" y="1460091"/>
                </a:lnTo>
                <a:lnTo>
                  <a:pt x="6056731" y="1456916"/>
                </a:lnTo>
                <a:lnTo>
                  <a:pt x="5678033" y="1172892"/>
                </a:lnTo>
                <a:lnTo>
                  <a:pt x="0" y="1172892"/>
                </a:lnTo>
                <a:lnTo>
                  <a:pt x="0" y="1162370"/>
                </a:lnTo>
                <a:lnTo>
                  <a:pt x="0" y="403347"/>
                </a:lnTo>
                <a:lnTo>
                  <a:pt x="0" y="0"/>
                </a:lnTo>
                <a:lnTo>
                  <a:pt x="12192000" y="0"/>
                </a:lnTo>
                <a:lnTo>
                  <a:pt x="12192000" y="403347"/>
                </a:lnTo>
                <a:lnTo>
                  <a:pt x="12192000" y="1162370"/>
                </a:lnTo>
                <a:lnTo>
                  <a:pt x="12192000" y="1172892"/>
                </a:lnTo>
                <a:lnTo>
                  <a:pt x="6524330" y="1172892"/>
                </a:lnTo>
                <a:lnTo>
                  <a:pt x="6145631" y="1456916"/>
                </a:lnTo>
                <a:lnTo>
                  <a:pt x="6137163" y="1460091"/>
                </a:lnTo>
                <a:lnTo>
                  <a:pt x="6124463" y="1464854"/>
                </a:lnTo>
                <a:close/>
              </a:path>
            </a:pathLst>
          </a:custGeom>
          <a:ln>
            <a:noFill/>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7150140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BE9AD-D370-1540-A100-457503B4D6EE}"/>
              </a:ext>
            </a:extLst>
          </p:cNvPr>
          <p:cNvSpPr>
            <a:spLocks noGrp="1"/>
          </p:cNvSpPr>
          <p:nvPr>
            <p:ph type="title"/>
          </p:nvPr>
        </p:nvSpPr>
        <p:spPr/>
        <p:txBody>
          <a:bodyPr/>
          <a:lstStyle/>
          <a:p>
            <a:r>
              <a:rPr lang="en-US" dirty="0"/>
              <a:t>Brief Introduction on our fictional company </a:t>
            </a:r>
          </a:p>
        </p:txBody>
      </p:sp>
      <p:sp>
        <p:nvSpPr>
          <p:cNvPr id="3" name="Content Placeholder 2">
            <a:extLst>
              <a:ext uri="{FF2B5EF4-FFF2-40B4-BE49-F238E27FC236}">
                <a16:creationId xmlns:a16="http://schemas.microsoft.com/office/drawing/2014/main" id="{637A24F8-574E-3A4A-9FAD-5608D56B873E}"/>
              </a:ext>
            </a:extLst>
          </p:cNvPr>
          <p:cNvSpPr>
            <a:spLocks noGrp="1"/>
          </p:cNvSpPr>
          <p:nvPr>
            <p:ph idx="1"/>
          </p:nvPr>
        </p:nvSpPr>
        <p:spPr>
          <a:xfrm>
            <a:off x="818712" y="2222287"/>
            <a:ext cx="11248598" cy="3636511"/>
          </a:xfrm>
        </p:spPr>
        <p:txBody>
          <a:bodyPr>
            <a:noAutofit/>
          </a:bodyPr>
          <a:lstStyle/>
          <a:p>
            <a:endParaRPr lang="en-US" sz="2000" dirty="0"/>
          </a:p>
          <a:p>
            <a:endParaRPr lang="en-US" sz="2000" dirty="0"/>
          </a:p>
          <a:p>
            <a:endParaRPr lang="en-US" sz="2000" dirty="0"/>
          </a:p>
          <a:p>
            <a:pPr marL="0" indent="0">
              <a:buNone/>
            </a:pPr>
            <a:endParaRPr lang="en-US" sz="2000" dirty="0"/>
          </a:p>
          <a:p>
            <a:r>
              <a:rPr lang="en-US" sz="2000" dirty="0"/>
              <a:t>Our project aims to build a website for a fintech company. We have decided to create a fictional company named  Chump change , to which we are building a new website .</a:t>
            </a:r>
          </a:p>
          <a:p>
            <a:r>
              <a:rPr lang="en-US" sz="2000" dirty="0"/>
              <a:t>Our fictional company predominantly operates in these 4 domains  listed below : </a:t>
            </a:r>
          </a:p>
          <a:p>
            <a:pPr marL="0" indent="0">
              <a:buNone/>
            </a:pPr>
            <a:r>
              <a:rPr lang="en-US" sz="2000" dirty="0"/>
              <a:t>   						credit card signup bonus tracking , </a:t>
            </a:r>
          </a:p>
          <a:p>
            <a:pPr marL="0" indent="0">
              <a:buNone/>
            </a:pPr>
            <a:r>
              <a:rPr lang="en-US" sz="2000" dirty="0"/>
              <a:t>						deals and rewards , </a:t>
            </a:r>
          </a:p>
          <a:p>
            <a:pPr marL="0" indent="0">
              <a:buNone/>
            </a:pPr>
            <a:r>
              <a:rPr lang="en-US" sz="2000" dirty="0"/>
              <a:t>						account manager and </a:t>
            </a:r>
          </a:p>
          <a:p>
            <a:pPr marL="0" indent="0">
              <a:buNone/>
            </a:pPr>
            <a:r>
              <a:rPr lang="en-US" sz="2000" dirty="0"/>
              <a:t>						Chump change’s signature feature , "debt repayment service”.</a:t>
            </a:r>
          </a:p>
          <a:p>
            <a:pPr marL="0" indent="0">
              <a:buNone/>
            </a:pPr>
            <a:endParaRPr lang="en-US" sz="2000" dirty="0"/>
          </a:p>
          <a:p>
            <a:endParaRPr lang="en-US" sz="2000" dirty="0"/>
          </a:p>
          <a:p>
            <a:endParaRPr lang="en-US" sz="2000" dirty="0"/>
          </a:p>
        </p:txBody>
      </p:sp>
    </p:spTree>
    <p:extLst>
      <p:ext uri="{BB962C8B-B14F-4D97-AF65-F5344CB8AC3E}">
        <p14:creationId xmlns:p14="http://schemas.microsoft.com/office/powerpoint/2010/main" val="1268181122"/>
      </p:ext>
    </p:extLst>
  </p:cSld>
  <p:clrMapOvr>
    <a:masterClrMapping/>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207134-040A-1049-B25E-E93B7556F674}"/>
              </a:ext>
            </a:extLst>
          </p:cNvPr>
          <p:cNvSpPr>
            <a:spLocks noGrp="1"/>
          </p:cNvSpPr>
          <p:nvPr>
            <p:ph type="title"/>
          </p:nvPr>
        </p:nvSpPr>
        <p:spPr>
          <a:xfrm>
            <a:off x="296940" y="2920638"/>
            <a:ext cx="3804399" cy="1016724"/>
          </a:xfrm>
          <a:effectLst/>
        </p:spPr>
        <p:txBody>
          <a:bodyPr anchor="ctr">
            <a:normAutofit/>
          </a:bodyPr>
          <a:lstStyle/>
          <a:p>
            <a:pPr algn="r"/>
            <a:r>
              <a:rPr lang="en-US" sz="3200" dirty="0">
                <a:solidFill>
                  <a:schemeClr val="tx1"/>
                </a:solidFill>
              </a:rPr>
              <a:t>How it Works ?</a:t>
            </a:r>
          </a:p>
        </p:txBody>
      </p:sp>
      <p:cxnSp>
        <p:nvCxnSpPr>
          <p:cNvPr id="10" name="Straight Connector 9">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graphicFrame>
        <p:nvGraphicFramePr>
          <p:cNvPr id="9" name="Table 10">
            <a:extLst>
              <a:ext uri="{FF2B5EF4-FFF2-40B4-BE49-F238E27FC236}">
                <a16:creationId xmlns:a16="http://schemas.microsoft.com/office/drawing/2014/main" id="{C7133144-4A4E-904B-9A34-A69EF530FB40}"/>
              </a:ext>
            </a:extLst>
          </p:cNvPr>
          <p:cNvGraphicFramePr>
            <a:graphicFrameLocks noGrp="1"/>
          </p:cNvGraphicFramePr>
          <p:nvPr>
            <p:ph idx="1"/>
            <p:extLst>
              <p:ext uri="{D42A27DB-BD31-4B8C-83A1-F6EECF244321}">
                <p14:modId xmlns:p14="http://schemas.microsoft.com/office/powerpoint/2010/main" val="3344229699"/>
              </p:ext>
            </p:extLst>
          </p:nvPr>
        </p:nvGraphicFramePr>
        <p:xfrm>
          <a:off x="4792132" y="389467"/>
          <a:ext cx="7102923" cy="6035040"/>
        </p:xfrm>
        <a:graphic>
          <a:graphicData uri="http://schemas.openxmlformats.org/drawingml/2006/table">
            <a:tbl>
              <a:tblPr firstRow="1" bandRow="1">
                <a:tableStyleId>{5C22544A-7EE6-4342-B048-85BDC9FD1C3A}</a:tableStyleId>
              </a:tblPr>
              <a:tblGrid>
                <a:gridCol w="7102923">
                  <a:extLst>
                    <a:ext uri="{9D8B030D-6E8A-4147-A177-3AD203B41FA5}">
                      <a16:colId xmlns:a16="http://schemas.microsoft.com/office/drawing/2014/main" val="344294413"/>
                    </a:ext>
                  </a:extLst>
                </a:gridCol>
              </a:tblGrid>
              <a:tr h="2009422">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800" b="1" i="1" u="sng" kern="1200" dirty="0">
                        <a:solidFill>
                          <a:schemeClr val="lt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i="1" u="sng" kern="1200" dirty="0">
                          <a:solidFill>
                            <a:schemeClr val="lt1"/>
                          </a:solidFill>
                          <a:effectLst/>
                          <a:latin typeface="+mn-lt"/>
                          <a:ea typeface="+mn-ea"/>
                          <a:cs typeface="+mn-cs"/>
                        </a:rPr>
                        <a:t>“Signup bonus Tracker” </a:t>
                      </a:r>
                      <a:r>
                        <a:rPr lang="en-US" sz="1800" b="1" kern="1200" dirty="0">
                          <a:solidFill>
                            <a:schemeClr val="lt1"/>
                          </a:solidFill>
                          <a:effectLst/>
                          <a:latin typeface="+mn-lt"/>
                          <a:ea typeface="+mn-ea"/>
                          <a:cs typeface="+mn-cs"/>
                        </a:rPr>
                        <a:t>: credit cards offer huge signup bonuses worth hundreds of dollars to attract new customers , our platform will bring  in a curated list of ongoing bonuses and it also provides tracker that tracks their progress on meeting minimum spend requirements</a:t>
                      </a:r>
                      <a:endParaRPr lang="en-US" dirty="0"/>
                    </a:p>
                    <a:p>
                      <a:endParaRPr lang="en-US" dirty="0"/>
                    </a:p>
                  </a:txBody>
                  <a:tcPr/>
                </a:tc>
                <a:extLst>
                  <a:ext uri="{0D108BD9-81ED-4DB2-BD59-A6C34878D82A}">
                    <a16:rowId xmlns:a16="http://schemas.microsoft.com/office/drawing/2014/main" val="1442999312"/>
                  </a:ext>
                </a:extLst>
              </a:tr>
              <a:tr h="2009422">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800" b="1" i="1" u="sng" kern="1200" dirty="0">
                        <a:solidFill>
                          <a:schemeClr val="bg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i="1" u="sng" kern="1200" dirty="0">
                          <a:solidFill>
                            <a:schemeClr val="bg1"/>
                          </a:solidFill>
                          <a:effectLst/>
                          <a:latin typeface="+mn-lt"/>
                          <a:ea typeface="+mn-ea"/>
                          <a:cs typeface="+mn-cs"/>
                        </a:rPr>
                        <a:t>“Deals Magnet”</a:t>
                      </a:r>
                      <a:r>
                        <a:rPr lang="en-US" sz="1800" b="1" kern="1200" dirty="0">
                          <a:solidFill>
                            <a:schemeClr val="bg1"/>
                          </a:solidFill>
                          <a:effectLst/>
                          <a:latin typeface="+mn-lt"/>
                          <a:ea typeface="+mn-ea"/>
                          <a:cs typeface="+mn-cs"/>
                        </a:rPr>
                        <a:t> : Another feature called Deals Magnet which is essentially a cheat sheet to maximize rewards earning , it will select their best deals available for users based on their cards and their locations which means users will never miss out on their deals</a:t>
                      </a:r>
                    </a:p>
                    <a:p>
                      <a:endParaRPr lang="en-US" dirty="0"/>
                    </a:p>
                  </a:txBody>
                  <a:tcPr/>
                </a:tc>
                <a:extLst>
                  <a:ext uri="{0D108BD9-81ED-4DB2-BD59-A6C34878D82A}">
                    <a16:rowId xmlns:a16="http://schemas.microsoft.com/office/drawing/2014/main" val="2617301938"/>
                  </a:ext>
                </a:extLst>
              </a:tr>
              <a:tr h="2009422">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800" i="1" u="sng" kern="1200" dirty="0">
                        <a:solidFill>
                          <a:schemeClr val="dk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800" i="1" u="sng" kern="1200" dirty="0">
                        <a:solidFill>
                          <a:schemeClr val="dk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i="1" u="sng" kern="1200" dirty="0">
                          <a:solidFill>
                            <a:schemeClr val="dk1"/>
                          </a:solidFill>
                          <a:effectLst/>
                          <a:latin typeface="+mn-lt"/>
                          <a:ea typeface="+mn-ea"/>
                          <a:cs typeface="+mn-cs"/>
                        </a:rPr>
                        <a:t>“Account Manager”</a:t>
                      </a:r>
                      <a:r>
                        <a:rPr lang="en-US" sz="1800" kern="1200" dirty="0">
                          <a:solidFill>
                            <a:schemeClr val="dk1"/>
                          </a:solidFill>
                          <a:effectLst/>
                          <a:latin typeface="+mn-lt"/>
                          <a:ea typeface="+mn-ea"/>
                          <a:cs typeface="+mn-cs"/>
                        </a:rPr>
                        <a:t> : This will enable users to see all their account balances , reward balances , rewards earnings , </a:t>
                      </a:r>
                      <a:r>
                        <a:rPr lang="en-US" sz="1800" b="1" kern="1200" dirty="0">
                          <a:solidFill>
                            <a:schemeClr val="dk1"/>
                          </a:solidFill>
                          <a:effectLst/>
                          <a:latin typeface="+mn-lt"/>
                          <a:ea typeface="+mn-ea"/>
                          <a:cs typeface="+mn-cs"/>
                        </a:rPr>
                        <a:t>debt balance</a:t>
                      </a:r>
                      <a:r>
                        <a:rPr lang="en-US" sz="1800" kern="1200" dirty="0">
                          <a:solidFill>
                            <a:schemeClr val="dk1"/>
                          </a:solidFill>
                          <a:effectLst/>
                          <a:latin typeface="+mn-lt"/>
                          <a:ea typeface="+mn-ea"/>
                          <a:cs typeface="+mn-cs"/>
                        </a:rPr>
                        <a:t> , credit utilization and their credit scores .</a:t>
                      </a:r>
                    </a:p>
                    <a:p>
                      <a:endParaRPr lang="en-US" dirty="0"/>
                    </a:p>
                    <a:p>
                      <a:endParaRPr lang="en-US" dirty="0"/>
                    </a:p>
                  </a:txBody>
                  <a:tcPr/>
                </a:tc>
                <a:extLst>
                  <a:ext uri="{0D108BD9-81ED-4DB2-BD59-A6C34878D82A}">
                    <a16:rowId xmlns:a16="http://schemas.microsoft.com/office/drawing/2014/main" val="1848338900"/>
                  </a:ext>
                </a:extLst>
              </a:tr>
            </a:tbl>
          </a:graphicData>
        </a:graphic>
      </p:graphicFrame>
    </p:spTree>
    <p:extLst>
      <p:ext uri="{BB962C8B-B14F-4D97-AF65-F5344CB8AC3E}">
        <p14:creationId xmlns:p14="http://schemas.microsoft.com/office/powerpoint/2010/main" val="1584593715"/>
      </p:ext>
    </p:extLst>
  </p:cSld>
  <p:clrMapOvr>
    <a:masterClrMapping/>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207134-040A-1049-B25E-E93B7556F674}"/>
              </a:ext>
            </a:extLst>
          </p:cNvPr>
          <p:cNvSpPr>
            <a:spLocks noGrp="1"/>
          </p:cNvSpPr>
          <p:nvPr>
            <p:ph type="title"/>
          </p:nvPr>
        </p:nvSpPr>
        <p:spPr>
          <a:xfrm>
            <a:off x="296940" y="2920638"/>
            <a:ext cx="3804399" cy="1016724"/>
          </a:xfrm>
          <a:effectLst/>
        </p:spPr>
        <p:txBody>
          <a:bodyPr anchor="ctr">
            <a:normAutofit/>
          </a:bodyPr>
          <a:lstStyle/>
          <a:p>
            <a:pPr algn="r"/>
            <a:r>
              <a:rPr lang="en-US" sz="3200" dirty="0">
                <a:solidFill>
                  <a:schemeClr val="tx1"/>
                </a:solidFill>
              </a:rPr>
              <a:t>How it Works ?</a:t>
            </a:r>
          </a:p>
        </p:txBody>
      </p:sp>
      <p:cxnSp>
        <p:nvCxnSpPr>
          <p:cNvPr id="10" name="Straight Connector 9">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graphicFrame>
        <p:nvGraphicFramePr>
          <p:cNvPr id="5" name="Table 5">
            <a:extLst>
              <a:ext uri="{FF2B5EF4-FFF2-40B4-BE49-F238E27FC236}">
                <a16:creationId xmlns:a16="http://schemas.microsoft.com/office/drawing/2014/main" id="{0A723F16-EF35-7B43-A251-15D256D97B97}"/>
              </a:ext>
            </a:extLst>
          </p:cNvPr>
          <p:cNvGraphicFramePr>
            <a:graphicFrameLocks noGrp="1"/>
          </p:cNvGraphicFramePr>
          <p:nvPr>
            <p:ph idx="1"/>
            <p:extLst>
              <p:ext uri="{D42A27DB-BD31-4B8C-83A1-F6EECF244321}">
                <p14:modId xmlns:p14="http://schemas.microsoft.com/office/powerpoint/2010/main" val="4213447377"/>
              </p:ext>
            </p:extLst>
          </p:nvPr>
        </p:nvGraphicFramePr>
        <p:xfrm>
          <a:off x="4910666" y="1696777"/>
          <a:ext cx="6984389" cy="3657600"/>
        </p:xfrm>
        <a:graphic>
          <a:graphicData uri="http://schemas.openxmlformats.org/drawingml/2006/table">
            <a:tbl>
              <a:tblPr firstRow="1" bandRow="1">
                <a:tableStyleId>{5C22544A-7EE6-4342-B048-85BDC9FD1C3A}</a:tableStyleId>
              </a:tblPr>
              <a:tblGrid>
                <a:gridCol w="6984389">
                  <a:extLst>
                    <a:ext uri="{9D8B030D-6E8A-4147-A177-3AD203B41FA5}">
                      <a16:colId xmlns:a16="http://schemas.microsoft.com/office/drawing/2014/main" val="3582632907"/>
                    </a:ext>
                  </a:extLst>
                </a:gridCol>
              </a:tblGrid>
              <a:tr h="346444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i="1" u="sng" kern="1200" baseline="0" dirty="0">
                          <a:ln>
                            <a:noFill/>
                          </a:ln>
                          <a:solidFill>
                            <a:schemeClr val="bg2"/>
                          </a:solidFill>
                          <a:effectLst/>
                          <a:latin typeface="+mn-lt"/>
                          <a:ea typeface="+mn-ea"/>
                          <a:cs typeface="+mn-cs"/>
                        </a:rPr>
                        <a:t>“Debt Repayment Service ”</a:t>
                      </a:r>
                      <a:r>
                        <a:rPr lang="en-US" sz="1800" b="1" kern="1200" baseline="0" dirty="0">
                          <a:ln>
                            <a:noFill/>
                          </a:ln>
                          <a:solidFill>
                            <a:schemeClr val="bg2"/>
                          </a:solidFill>
                          <a:effectLst/>
                          <a:latin typeface="+mn-lt"/>
                          <a:ea typeface="+mn-ea"/>
                          <a:cs typeface="+mn-cs"/>
                        </a:rPr>
                        <a:t> : This feature ties all our clients service to bring a new positive standard for debt repayment.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800" b="1" kern="1200" baseline="0" dirty="0">
                        <a:ln>
                          <a:noFill/>
                        </a:ln>
                        <a:solidFill>
                          <a:schemeClr val="bg2"/>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kern="1200" baseline="0" dirty="0">
                          <a:ln>
                            <a:noFill/>
                          </a:ln>
                          <a:solidFill>
                            <a:schemeClr val="bg2"/>
                          </a:solidFill>
                          <a:effectLst/>
                          <a:latin typeface="+mn-lt"/>
                          <a:ea typeface="+mn-ea"/>
                          <a:cs typeface="+mn-cs"/>
                        </a:rPr>
                        <a:t>Consider following example ,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kern="1200" baseline="0" dirty="0">
                          <a:ln>
                            <a:noFill/>
                          </a:ln>
                          <a:solidFill>
                            <a:schemeClr val="bg2"/>
                          </a:solidFill>
                          <a:effectLst/>
                          <a:latin typeface="+mn-lt"/>
                          <a:ea typeface="+mn-ea"/>
                          <a:cs typeface="+mn-cs"/>
                        </a:rPr>
                        <a:t>                If a user spends 48 dollars on groceries through our client’s payment method, our client will roundup this purchase to 50 dollars and put remaining 2 dollars towards debt repayment such that these roundups for each natural everyday purchase a user makes , it will  slowly eat away user’s debt without even them noticing it . We also have a debt tracker that will track user’s debt and will let users know when they will be debt-free based on their spending habits .</a:t>
                      </a:r>
                    </a:p>
                    <a:p>
                      <a:endParaRPr lang="en-US" dirty="0"/>
                    </a:p>
                  </a:txBody>
                  <a:tc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3500000" scaled="1"/>
                      <a:tileRect/>
                    </a:gradFill>
                  </a:tcPr>
                </a:tc>
                <a:extLst>
                  <a:ext uri="{0D108BD9-81ED-4DB2-BD59-A6C34878D82A}">
                    <a16:rowId xmlns:a16="http://schemas.microsoft.com/office/drawing/2014/main" val="302851438"/>
                  </a:ext>
                </a:extLst>
              </a:tr>
            </a:tbl>
          </a:graphicData>
        </a:graphic>
      </p:graphicFrame>
    </p:spTree>
    <p:extLst>
      <p:ext uri="{BB962C8B-B14F-4D97-AF65-F5344CB8AC3E}">
        <p14:creationId xmlns:p14="http://schemas.microsoft.com/office/powerpoint/2010/main" val="236370002"/>
      </p:ext>
    </p:extLst>
  </p:cSld>
  <p:clrMapOvr>
    <a:masterClrMapping/>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207134-040A-1049-B25E-E93B7556F674}"/>
              </a:ext>
            </a:extLst>
          </p:cNvPr>
          <p:cNvSpPr>
            <a:spLocks noGrp="1"/>
          </p:cNvSpPr>
          <p:nvPr>
            <p:ph type="title"/>
          </p:nvPr>
        </p:nvSpPr>
        <p:spPr>
          <a:xfrm>
            <a:off x="296940" y="2920638"/>
            <a:ext cx="3804399" cy="1016724"/>
          </a:xfrm>
          <a:effectLst/>
        </p:spPr>
        <p:txBody>
          <a:bodyPr anchor="ctr">
            <a:normAutofit fontScale="90000"/>
          </a:bodyPr>
          <a:lstStyle/>
          <a:p>
            <a:pPr algn="r"/>
            <a:r>
              <a:rPr lang="en-US" sz="3200" dirty="0">
                <a:solidFill>
                  <a:schemeClr val="tx1"/>
                </a:solidFill>
              </a:rPr>
              <a:t>Target Demographic</a:t>
            </a:r>
          </a:p>
        </p:txBody>
      </p:sp>
      <p:cxnSp>
        <p:nvCxnSpPr>
          <p:cNvPr id="10" name="Straight Connector 9">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graphicFrame>
        <p:nvGraphicFramePr>
          <p:cNvPr id="5" name="Table 5">
            <a:extLst>
              <a:ext uri="{FF2B5EF4-FFF2-40B4-BE49-F238E27FC236}">
                <a16:creationId xmlns:a16="http://schemas.microsoft.com/office/drawing/2014/main" id="{0A723F16-EF35-7B43-A251-15D256D97B97}"/>
              </a:ext>
            </a:extLst>
          </p:cNvPr>
          <p:cNvGraphicFramePr>
            <a:graphicFrameLocks noGrp="1"/>
          </p:cNvGraphicFramePr>
          <p:nvPr>
            <p:ph idx="1"/>
            <p:extLst>
              <p:ext uri="{D42A27DB-BD31-4B8C-83A1-F6EECF244321}">
                <p14:modId xmlns:p14="http://schemas.microsoft.com/office/powerpoint/2010/main" val="915783221"/>
              </p:ext>
            </p:extLst>
          </p:nvPr>
        </p:nvGraphicFramePr>
        <p:xfrm>
          <a:off x="4910666" y="1696777"/>
          <a:ext cx="6984389" cy="3464447"/>
        </p:xfrm>
        <a:graphic>
          <a:graphicData uri="http://schemas.openxmlformats.org/drawingml/2006/table">
            <a:tbl>
              <a:tblPr firstRow="1" bandRow="1">
                <a:tableStyleId>{5C22544A-7EE6-4342-B048-85BDC9FD1C3A}</a:tableStyleId>
              </a:tblPr>
              <a:tblGrid>
                <a:gridCol w="6984389">
                  <a:extLst>
                    <a:ext uri="{9D8B030D-6E8A-4147-A177-3AD203B41FA5}">
                      <a16:colId xmlns:a16="http://schemas.microsoft.com/office/drawing/2014/main" val="3582632907"/>
                    </a:ext>
                  </a:extLst>
                </a:gridCol>
              </a:tblGrid>
              <a:tr h="346444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kern="1200" dirty="0">
                          <a:solidFill>
                            <a:schemeClr val="bg2"/>
                          </a:solidFill>
                          <a:effectLst/>
                          <a:latin typeface="+mn-lt"/>
                          <a:ea typeface="+mn-ea"/>
                          <a:cs typeface="+mn-cs"/>
                        </a:rPr>
                        <a:t>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kern="1200" dirty="0">
                          <a:solidFill>
                            <a:schemeClr val="bg2"/>
                          </a:solidFill>
                          <a:effectLst/>
                          <a:latin typeface="+mn-lt"/>
                          <a:ea typeface="+mn-ea"/>
                          <a:cs typeface="+mn-cs"/>
                        </a:rPr>
                        <a:t>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kern="1200" dirty="0">
                          <a:solidFill>
                            <a:schemeClr val="bg2"/>
                          </a:solidFill>
                          <a:effectLst/>
                          <a:latin typeface="+mn-lt"/>
                          <a:ea typeface="+mn-ea"/>
                          <a:cs typeface="+mn-cs"/>
                        </a:rPr>
                        <a:t>              Our client primarily expect college students to be their users , people of age between 21 to 34 would be their target audience but  anyone with student debt who likes to get  back some extra cash can benefit from our client service. Even though our target demographic is 21-24 , we expect to see significant traffic from people of age 34 to 49 as well . Our client expects college students of all ethnicity , gender and country to make use of their product features .</a:t>
                      </a:r>
                    </a:p>
                    <a:p>
                      <a:endParaRPr lang="en-US" sz="1800" b="1" kern="1200" dirty="0">
                        <a:solidFill>
                          <a:schemeClr val="bg2"/>
                        </a:solidFill>
                        <a:effectLst/>
                        <a:latin typeface="+mn-lt"/>
                        <a:ea typeface="+mn-ea"/>
                        <a:cs typeface="+mn-cs"/>
                      </a:endParaRPr>
                    </a:p>
                    <a:p>
                      <a:r>
                        <a:rPr lang="en-US" dirty="0"/>
                        <a:t>      </a:t>
                      </a:r>
                    </a:p>
                  </a:txBody>
                  <a:tc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3500000" scaled="1"/>
                      <a:tileRect/>
                    </a:gradFill>
                  </a:tcPr>
                </a:tc>
                <a:extLst>
                  <a:ext uri="{0D108BD9-81ED-4DB2-BD59-A6C34878D82A}">
                    <a16:rowId xmlns:a16="http://schemas.microsoft.com/office/drawing/2014/main" val="302851438"/>
                  </a:ext>
                </a:extLst>
              </a:tr>
            </a:tbl>
          </a:graphicData>
        </a:graphic>
      </p:graphicFrame>
    </p:spTree>
    <p:extLst>
      <p:ext uri="{BB962C8B-B14F-4D97-AF65-F5344CB8AC3E}">
        <p14:creationId xmlns:p14="http://schemas.microsoft.com/office/powerpoint/2010/main" val="588468060"/>
      </p:ext>
    </p:extLst>
  </p:cSld>
  <p:clrMapOvr>
    <a:masterClrMapping/>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0" name="Rectangle 9">
            <a:extLst>
              <a:ext uri="{FF2B5EF4-FFF2-40B4-BE49-F238E27FC236}">
                <a16:creationId xmlns:a16="http://schemas.microsoft.com/office/drawing/2014/main" id="{2FE8DED1-24FF-4A79-873B-ECE3ABE73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AA6A048-501A-4387-906B-B8A8543E7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643467"/>
            <a:ext cx="10917814" cy="5571066"/>
          </a:xfrm>
          <a:custGeom>
            <a:avLst/>
            <a:gdLst>
              <a:gd name="connsiteX0" fmla="*/ 195712 w 10917814"/>
              <a:gd name="connsiteY0" fmla="*/ 0 h 5571066"/>
              <a:gd name="connsiteX1" fmla="*/ 5062165 w 10917814"/>
              <a:gd name="connsiteY1" fmla="*/ 0 h 5571066"/>
              <a:gd name="connsiteX2" fmla="*/ 5419638 w 10917814"/>
              <a:gd name="connsiteY2" fmla="*/ 268105 h 5571066"/>
              <a:gd name="connsiteX3" fmla="*/ 5428105 w 10917814"/>
              <a:gd name="connsiteY3" fmla="*/ 271280 h 5571066"/>
              <a:gd name="connsiteX4" fmla="*/ 5440804 w 10917814"/>
              <a:gd name="connsiteY4" fmla="*/ 276043 h 5571066"/>
              <a:gd name="connsiteX5" fmla="*/ 5453505 w 10917814"/>
              <a:gd name="connsiteY5" fmla="*/ 280805 h 5571066"/>
              <a:gd name="connsiteX6" fmla="*/ 5464088 w 10917814"/>
              <a:gd name="connsiteY6" fmla="*/ 280805 h 5571066"/>
              <a:gd name="connsiteX7" fmla="*/ 5476788 w 10917814"/>
              <a:gd name="connsiteY7" fmla="*/ 280805 h 5571066"/>
              <a:gd name="connsiteX8" fmla="*/ 5487371 w 10917814"/>
              <a:gd name="connsiteY8" fmla="*/ 276043 h 5571066"/>
              <a:gd name="connsiteX9" fmla="*/ 5500071 w 10917814"/>
              <a:gd name="connsiteY9" fmla="*/ 271280 h 5571066"/>
              <a:gd name="connsiteX10" fmla="*/ 5508538 w 10917814"/>
              <a:gd name="connsiteY10" fmla="*/ 268105 h 5571066"/>
              <a:gd name="connsiteX11" fmla="*/ 5866011 w 10917814"/>
              <a:gd name="connsiteY11" fmla="*/ 0 h 5571066"/>
              <a:gd name="connsiteX12" fmla="*/ 10722102 w 10917814"/>
              <a:gd name="connsiteY12" fmla="*/ 0 h 5571066"/>
              <a:gd name="connsiteX13" fmla="*/ 10917814 w 10917814"/>
              <a:gd name="connsiteY13" fmla="*/ 195712 h 5571066"/>
              <a:gd name="connsiteX14" fmla="*/ 10917814 w 10917814"/>
              <a:gd name="connsiteY14" fmla="*/ 5375354 h 5571066"/>
              <a:gd name="connsiteX15" fmla="*/ 10722102 w 10917814"/>
              <a:gd name="connsiteY15" fmla="*/ 5571066 h 5571066"/>
              <a:gd name="connsiteX16" fmla="*/ 195712 w 10917814"/>
              <a:gd name="connsiteY16" fmla="*/ 5571066 h 5571066"/>
              <a:gd name="connsiteX17" fmla="*/ 0 w 10917814"/>
              <a:gd name="connsiteY17" fmla="*/ 5375354 h 5571066"/>
              <a:gd name="connsiteX18" fmla="*/ 0 w 10917814"/>
              <a:gd name="connsiteY18" fmla="*/ 195712 h 5571066"/>
              <a:gd name="connsiteX19" fmla="*/ 195712 w 10917814"/>
              <a:gd name="connsiteY19" fmla="*/ 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917814" h="5571066">
                <a:moveTo>
                  <a:pt x="195712" y="0"/>
                </a:moveTo>
                <a:lnTo>
                  <a:pt x="5062165" y="0"/>
                </a:lnTo>
                <a:lnTo>
                  <a:pt x="5419638" y="268105"/>
                </a:lnTo>
                <a:lnTo>
                  <a:pt x="5428105" y="271280"/>
                </a:lnTo>
                <a:lnTo>
                  <a:pt x="5440804" y="276043"/>
                </a:lnTo>
                <a:lnTo>
                  <a:pt x="5453505" y="280805"/>
                </a:lnTo>
                <a:lnTo>
                  <a:pt x="5464088" y="280805"/>
                </a:lnTo>
                <a:lnTo>
                  <a:pt x="5476788" y="280805"/>
                </a:lnTo>
                <a:lnTo>
                  <a:pt x="5487371" y="276043"/>
                </a:lnTo>
                <a:lnTo>
                  <a:pt x="5500071" y="271280"/>
                </a:lnTo>
                <a:lnTo>
                  <a:pt x="5508538" y="268105"/>
                </a:lnTo>
                <a:lnTo>
                  <a:pt x="5866011" y="0"/>
                </a:lnTo>
                <a:lnTo>
                  <a:pt x="10722102" y="0"/>
                </a:lnTo>
                <a:cubicBezTo>
                  <a:pt x="10830191" y="0"/>
                  <a:pt x="10917814" y="87623"/>
                  <a:pt x="10917814" y="195712"/>
                </a:cubicBezTo>
                <a:lnTo>
                  <a:pt x="10917814" y="5375354"/>
                </a:lnTo>
                <a:cubicBezTo>
                  <a:pt x="10917814" y="5483443"/>
                  <a:pt x="10830191" y="5571066"/>
                  <a:pt x="10722102" y="5571066"/>
                </a:cubicBezTo>
                <a:lnTo>
                  <a:pt x="195712" y="5571066"/>
                </a:lnTo>
                <a:cubicBezTo>
                  <a:pt x="87623" y="5571066"/>
                  <a:pt x="0" y="5483443"/>
                  <a:pt x="0" y="5375354"/>
                </a:cubicBezTo>
                <a:lnTo>
                  <a:pt x="0" y="195712"/>
                </a:lnTo>
                <a:cubicBezTo>
                  <a:pt x="0" y="87623"/>
                  <a:pt x="87623" y="0"/>
                  <a:pt x="195712" y="0"/>
                </a:cubicBez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2B6DCBE-648A-4C44-859D-D991AD83BD07}"/>
              </a:ext>
            </a:extLst>
          </p:cNvPr>
          <p:cNvSpPr>
            <a:spLocks noGrp="1"/>
          </p:cNvSpPr>
          <p:nvPr>
            <p:ph type="title"/>
          </p:nvPr>
        </p:nvSpPr>
        <p:spPr>
          <a:xfrm>
            <a:off x="1280559" y="1286935"/>
            <a:ext cx="9638153" cy="2668377"/>
          </a:xfrm>
          <a:effectLst/>
        </p:spPr>
        <p:txBody>
          <a:bodyPr vert="horz" lIns="91440" tIns="45720" rIns="91440" bIns="45720" rtlCol="0" anchor="b">
            <a:normAutofit/>
          </a:bodyPr>
          <a:lstStyle/>
          <a:p>
            <a:pPr algn="ctr"/>
            <a:r>
              <a:rPr lang="en-US" sz="5400" dirty="0">
                <a:solidFill>
                  <a:schemeClr val="tx1"/>
                </a:solidFill>
              </a:rPr>
              <a:t>And That’s our summary on our project Idea </a:t>
            </a:r>
          </a:p>
        </p:txBody>
      </p:sp>
    </p:spTree>
    <p:extLst>
      <p:ext uri="{BB962C8B-B14F-4D97-AF65-F5344CB8AC3E}">
        <p14:creationId xmlns:p14="http://schemas.microsoft.com/office/powerpoint/2010/main" val="2436729520"/>
      </p:ext>
    </p:extLst>
  </p:cSld>
  <p:clrMapOvr>
    <a:masterClrMapping/>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BE9AD-D370-1540-A100-457503B4D6EE}"/>
              </a:ext>
            </a:extLst>
          </p:cNvPr>
          <p:cNvSpPr>
            <a:spLocks noGrp="1"/>
          </p:cNvSpPr>
          <p:nvPr>
            <p:ph type="title"/>
          </p:nvPr>
        </p:nvSpPr>
        <p:spPr>
          <a:xfrm>
            <a:off x="810000" y="447188"/>
            <a:ext cx="10571998" cy="970450"/>
          </a:xfrm>
          <a:effectLst/>
        </p:spPr>
        <p:txBody>
          <a:bodyPr anchor="ctr">
            <a:normAutofit fontScale="90000"/>
          </a:bodyPr>
          <a:lstStyle/>
          <a:p>
            <a:pPr algn="ctr"/>
            <a:r>
              <a:rPr lang="en-US" b="0" dirty="0">
                <a:solidFill>
                  <a:schemeClr val="tx2"/>
                </a:solidFill>
              </a:rPr>
              <a:t>A complete list of all the pages and functionalities of the site : </a:t>
            </a:r>
            <a:r>
              <a:rPr lang="en-US" b="0" dirty="0">
                <a:solidFill>
                  <a:schemeClr val="accent5">
                    <a:lumMod val="75000"/>
                  </a:schemeClr>
                </a:solidFill>
              </a:rPr>
              <a:t>USER</a:t>
            </a:r>
            <a:endParaRPr lang="en-US" sz="2800" dirty="0">
              <a:solidFill>
                <a:schemeClr val="accent5">
                  <a:lumMod val="75000"/>
                </a:schemeClr>
              </a:solidFill>
            </a:endParaRP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637A24F8-574E-3A4A-9FAD-5608D56B873E}"/>
              </a:ext>
            </a:extLst>
          </p:cNvPr>
          <p:cNvSpPr>
            <a:spLocks noGrp="1"/>
          </p:cNvSpPr>
          <p:nvPr>
            <p:ph idx="1"/>
          </p:nvPr>
        </p:nvSpPr>
        <p:spPr>
          <a:xfrm>
            <a:off x="1115732" y="2222287"/>
            <a:ext cx="4794025" cy="3636511"/>
          </a:xfrm>
          <a:effectLst/>
        </p:spPr>
        <p:txBody>
          <a:bodyPr>
            <a:normAutofit/>
          </a:bodyPr>
          <a:lstStyle/>
          <a:p>
            <a:pPr marL="0" indent="0">
              <a:lnSpc>
                <a:spcPct val="90000"/>
              </a:lnSpc>
              <a:buNone/>
            </a:pPr>
            <a:r>
              <a:rPr lang="en-US" sz="1600" dirty="0">
                <a:solidFill>
                  <a:schemeClr val="accent5">
                    <a:lumMod val="75000"/>
                  </a:schemeClr>
                </a:solidFill>
              </a:rPr>
              <a:t>  Let's Start from Basics : Getting to know the user </a:t>
            </a:r>
            <a:endParaRPr lang="en-US" sz="1500" dirty="0"/>
          </a:p>
          <a:p>
            <a:pPr marL="0" indent="0">
              <a:lnSpc>
                <a:spcPct val="90000"/>
              </a:lnSpc>
              <a:buNone/>
            </a:pPr>
            <a:endParaRPr lang="en-US" sz="1500" dirty="0"/>
          </a:p>
          <a:p>
            <a:pPr>
              <a:lnSpc>
                <a:spcPct val="90000"/>
              </a:lnSpc>
            </a:pPr>
            <a:r>
              <a:rPr lang="en-US" sz="1500" dirty="0"/>
              <a:t>Like all websites , we have a signup page that collects users' basics info and in addition ,  we also require users to connect their credit card account ,  debt account and checking account info while signing up .</a:t>
            </a:r>
          </a:p>
          <a:p>
            <a:pPr marL="0" indent="0">
              <a:lnSpc>
                <a:spcPct val="90000"/>
              </a:lnSpc>
              <a:buNone/>
            </a:pPr>
            <a:endParaRPr lang="en-US" sz="1500" dirty="0"/>
          </a:p>
          <a:p>
            <a:pPr>
              <a:lnSpc>
                <a:spcPct val="90000"/>
              </a:lnSpc>
            </a:pPr>
            <a:endParaRPr lang="en-US" sz="1500" dirty="0"/>
          </a:p>
          <a:p>
            <a:pPr>
              <a:lnSpc>
                <a:spcPct val="90000"/>
              </a:lnSpc>
            </a:pPr>
            <a:endParaRPr lang="en-US" sz="1500" dirty="0"/>
          </a:p>
        </p:txBody>
      </p:sp>
      <p:pic>
        <p:nvPicPr>
          <p:cNvPr id="5" name="Picture 4">
            <a:extLst>
              <a:ext uri="{FF2B5EF4-FFF2-40B4-BE49-F238E27FC236}">
                <a16:creationId xmlns:a16="http://schemas.microsoft.com/office/drawing/2014/main" id="{6A7C137C-A23C-0949-BEE3-B7C47AF7F777}"/>
              </a:ext>
            </a:extLst>
          </p:cNvPr>
          <p:cNvPicPr>
            <a:picLocks noChangeAspect="1"/>
          </p:cNvPicPr>
          <p:nvPr/>
        </p:nvPicPr>
        <p:blipFill>
          <a:blip r:embed="rId2"/>
          <a:stretch>
            <a:fillRect/>
          </a:stretch>
        </p:blipFill>
        <p:spPr>
          <a:xfrm>
            <a:off x="6095999" y="2637192"/>
            <a:ext cx="5134066" cy="2806700"/>
          </a:xfrm>
          <a:prstGeom prst="rect">
            <a:avLst/>
          </a:prstGeom>
        </p:spPr>
      </p:pic>
    </p:spTree>
    <p:extLst>
      <p:ext uri="{BB962C8B-B14F-4D97-AF65-F5344CB8AC3E}">
        <p14:creationId xmlns:p14="http://schemas.microsoft.com/office/powerpoint/2010/main" val="19739265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BE9AD-D370-1540-A100-457503B4D6EE}"/>
              </a:ext>
            </a:extLst>
          </p:cNvPr>
          <p:cNvSpPr>
            <a:spLocks noGrp="1"/>
          </p:cNvSpPr>
          <p:nvPr>
            <p:ph type="title"/>
          </p:nvPr>
        </p:nvSpPr>
        <p:spPr>
          <a:xfrm>
            <a:off x="810000" y="447188"/>
            <a:ext cx="10571998" cy="970450"/>
          </a:xfrm>
          <a:effectLst/>
        </p:spPr>
        <p:txBody>
          <a:bodyPr anchor="ctr">
            <a:normAutofit fontScale="90000"/>
          </a:bodyPr>
          <a:lstStyle/>
          <a:p>
            <a:pPr algn="ctr"/>
            <a:r>
              <a:rPr lang="en-US" b="0" dirty="0">
                <a:solidFill>
                  <a:schemeClr val="tx2"/>
                </a:solidFill>
              </a:rPr>
              <a:t>A complete list of all the pages and functionalities of the site : </a:t>
            </a:r>
            <a:r>
              <a:rPr lang="en-US" b="0" dirty="0">
                <a:solidFill>
                  <a:schemeClr val="accent5">
                    <a:lumMod val="75000"/>
                  </a:schemeClr>
                </a:solidFill>
              </a:rPr>
              <a:t>USER</a:t>
            </a:r>
            <a:endParaRPr lang="en-US" sz="2800" dirty="0">
              <a:solidFill>
                <a:schemeClr val="accent5">
                  <a:lumMod val="75000"/>
                </a:schemeClr>
              </a:solidFill>
            </a:endParaRP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637A24F8-574E-3A4A-9FAD-5608D56B873E}"/>
              </a:ext>
            </a:extLst>
          </p:cNvPr>
          <p:cNvSpPr>
            <a:spLocks noGrp="1"/>
          </p:cNvSpPr>
          <p:nvPr>
            <p:ph idx="1"/>
          </p:nvPr>
        </p:nvSpPr>
        <p:spPr>
          <a:xfrm>
            <a:off x="1115732" y="2222287"/>
            <a:ext cx="4794025" cy="3636511"/>
          </a:xfrm>
          <a:effectLst/>
        </p:spPr>
        <p:txBody>
          <a:bodyPr>
            <a:normAutofit/>
          </a:bodyPr>
          <a:lstStyle/>
          <a:p>
            <a:pPr marL="0" indent="0">
              <a:lnSpc>
                <a:spcPct val="90000"/>
              </a:lnSpc>
              <a:buNone/>
            </a:pPr>
            <a:r>
              <a:rPr lang="en-US" sz="1600" dirty="0">
                <a:solidFill>
                  <a:schemeClr val="accent5">
                    <a:lumMod val="75000"/>
                  </a:schemeClr>
                </a:solidFill>
              </a:rPr>
              <a:t>  Our first part of website : signup bonus Tracker </a:t>
            </a:r>
            <a:endParaRPr lang="en-US" sz="1500" dirty="0"/>
          </a:p>
          <a:p>
            <a:pPr marL="0" indent="0">
              <a:lnSpc>
                <a:spcPct val="90000"/>
              </a:lnSpc>
              <a:buNone/>
            </a:pPr>
            <a:endParaRPr lang="en-US" sz="1500" dirty="0"/>
          </a:p>
          <a:p>
            <a:pPr>
              <a:lnSpc>
                <a:spcPct val="90000"/>
              </a:lnSpc>
            </a:pPr>
            <a:r>
              <a:rPr lang="en-US" sz="1500" dirty="0"/>
              <a:t>We have planned to show all credit cards and their respective bonus trackers on first section of our website , we also show other general information such as card balance , utilization on this page as well . </a:t>
            </a:r>
          </a:p>
          <a:p>
            <a:pPr>
              <a:lnSpc>
                <a:spcPct val="90000"/>
              </a:lnSpc>
            </a:pPr>
            <a:endParaRPr lang="en-US" sz="1500" dirty="0"/>
          </a:p>
          <a:p>
            <a:pPr marL="0" indent="0">
              <a:lnSpc>
                <a:spcPct val="90000"/>
              </a:lnSpc>
              <a:buNone/>
            </a:pPr>
            <a:endParaRPr lang="en-US" sz="1500" dirty="0"/>
          </a:p>
          <a:p>
            <a:pPr>
              <a:lnSpc>
                <a:spcPct val="90000"/>
              </a:lnSpc>
            </a:pPr>
            <a:endParaRPr lang="en-US" sz="1500" dirty="0"/>
          </a:p>
          <a:p>
            <a:pPr>
              <a:lnSpc>
                <a:spcPct val="90000"/>
              </a:lnSpc>
            </a:pPr>
            <a:endParaRPr lang="en-US" sz="1500" dirty="0"/>
          </a:p>
        </p:txBody>
      </p:sp>
      <p:pic>
        <p:nvPicPr>
          <p:cNvPr id="5" name="Picture 4">
            <a:extLst>
              <a:ext uri="{FF2B5EF4-FFF2-40B4-BE49-F238E27FC236}">
                <a16:creationId xmlns:a16="http://schemas.microsoft.com/office/drawing/2014/main" id="{6A7C137C-A23C-0949-BEE3-B7C47AF7F777}"/>
              </a:ext>
            </a:extLst>
          </p:cNvPr>
          <p:cNvPicPr>
            <a:picLocks noChangeAspect="1"/>
          </p:cNvPicPr>
          <p:nvPr/>
        </p:nvPicPr>
        <p:blipFill>
          <a:blip r:embed="rId2"/>
          <a:srcRect/>
          <a:stretch/>
        </p:blipFill>
        <p:spPr>
          <a:xfrm>
            <a:off x="7247466" y="2019101"/>
            <a:ext cx="2406941" cy="3839698"/>
          </a:xfrm>
          <a:prstGeom prst="rect">
            <a:avLst/>
          </a:prstGeom>
        </p:spPr>
      </p:pic>
    </p:spTree>
    <p:extLst>
      <p:ext uri="{BB962C8B-B14F-4D97-AF65-F5344CB8AC3E}">
        <p14:creationId xmlns:p14="http://schemas.microsoft.com/office/powerpoint/2010/main" val="15515541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EBE9AD-D370-1540-A100-457503B4D6EE}"/>
              </a:ext>
            </a:extLst>
          </p:cNvPr>
          <p:cNvSpPr>
            <a:spLocks noGrp="1"/>
          </p:cNvSpPr>
          <p:nvPr>
            <p:ph type="title"/>
          </p:nvPr>
        </p:nvSpPr>
        <p:spPr>
          <a:xfrm>
            <a:off x="810000" y="447188"/>
            <a:ext cx="10571998" cy="970450"/>
          </a:xfrm>
          <a:effectLst/>
        </p:spPr>
        <p:txBody>
          <a:bodyPr anchor="ctr">
            <a:normAutofit fontScale="90000"/>
          </a:bodyPr>
          <a:lstStyle/>
          <a:p>
            <a:pPr algn="ctr"/>
            <a:r>
              <a:rPr lang="en-US" b="0" dirty="0">
                <a:solidFill>
                  <a:schemeClr val="tx2"/>
                </a:solidFill>
              </a:rPr>
              <a:t>A complete list of all the pages and functionalities of the site : </a:t>
            </a:r>
            <a:r>
              <a:rPr lang="en-US" b="0" dirty="0">
                <a:solidFill>
                  <a:schemeClr val="accent5">
                    <a:lumMod val="75000"/>
                  </a:schemeClr>
                </a:solidFill>
              </a:rPr>
              <a:t>USER</a:t>
            </a:r>
            <a:endParaRPr lang="en-US" sz="2800" dirty="0">
              <a:solidFill>
                <a:schemeClr val="accent5">
                  <a:lumMod val="75000"/>
                </a:schemeClr>
              </a:solidFill>
            </a:endParaRP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381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637A24F8-574E-3A4A-9FAD-5608D56B873E}"/>
              </a:ext>
            </a:extLst>
          </p:cNvPr>
          <p:cNvSpPr>
            <a:spLocks noGrp="1"/>
          </p:cNvSpPr>
          <p:nvPr>
            <p:ph idx="1"/>
          </p:nvPr>
        </p:nvSpPr>
        <p:spPr>
          <a:xfrm>
            <a:off x="1115732" y="3429000"/>
            <a:ext cx="4794025" cy="2429798"/>
          </a:xfrm>
          <a:effectLst/>
        </p:spPr>
        <p:txBody>
          <a:bodyPr>
            <a:normAutofit/>
          </a:bodyPr>
          <a:lstStyle/>
          <a:p>
            <a:pPr marL="0" indent="0">
              <a:lnSpc>
                <a:spcPct val="90000"/>
              </a:lnSpc>
              <a:buNone/>
            </a:pPr>
            <a:r>
              <a:rPr lang="en-US" sz="1600" dirty="0">
                <a:solidFill>
                  <a:schemeClr val="accent5">
                    <a:lumMod val="75000"/>
                  </a:schemeClr>
                </a:solidFill>
              </a:rPr>
              <a:t>Second part of website : Deals and rewards </a:t>
            </a:r>
            <a:endParaRPr lang="en-US" sz="1500" dirty="0"/>
          </a:p>
          <a:p>
            <a:pPr marL="0" indent="0">
              <a:lnSpc>
                <a:spcPct val="90000"/>
              </a:lnSpc>
              <a:buNone/>
            </a:pPr>
            <a:endParaRPr lang="en-US" sz="1500" dirty="0"/>
          </a:p>
          <a:p>
            <a:pPr>
              <a:lnSpc>
                <a:spcPct val="90000"/>
              </a:lnSpc>
            </a:pPr>
            <a:r>
              <a:rPr lang="en-US" sz="1500" dirty="0"/>
              <a:t>As we have explained earlier , we will provide best deals or rewards that’s available for our users based on their locations and categories. </a:t>
            </a:r>
          </a:p>
          <a:p>
            <a:pPr>
              <a:lnSpc>
                <a:spcPct val="90000"/>
              </a:lnSpc>
            </a:pPr>
            <a:endParaRPr lang="en-US" sz="1500" dirty="0"/>
          </a:p>
          <a:p>
            <a:pPr marL="0" indent="0">
              <a:lnSpc>
                <a:spcPct val="90000"/>
              </a:lnSpc>
              <a:buNone/>
            </a:pPr>
            <a:endParaRPr lang="en-US" sz="1500" dirty="0"/>
          </a:p>
          <a:p>
            <a:pPr>
              <a:lnSpc>
                <a:spcPct val="90000"/>
              </a:lnSpc>
            </a:pPr>
            <a:endParaRPr lang="en-US" sz="1500" dirty="0"/>
          </a:p>
          <a:p>
            <a:pPr>
              <a:lnSpc>
                <a:spcPct val="90000"/>
              </a:lnSpc>
            </a:pPr>
            <a:endParaRPr lang="en-US" sz="1500" dirty="0"/>
          </a:p>
        </p:txBody>
      </p:sp>
      <p:pic>
        <p:nvPicPr>
          <p:cNvPr id="5" name="Picture 4">
            <a:extLst>
              <a:ext uri="{FF2B5EF4-FFF2-40B4-BE49-F238E27FC236}">
                <a16:creationId xmlns:a16="http://schemas.microsoft.com/office/drawing/2014/main" id="{6A7C137C-A23C-0949-BEE3-B7C47AF7F777}"/>
              </a:ext>
            </a:extLst>
          </p:cNvPr>
          <p:cNvPicPr>
            <a:picLocks noChangeAspect="1"/>
          </p:cNvPicPr>
          <p:nvPr/>
        </p:nvPicPr>
        <p:blipFill rotWithShape="1">
          <a:blip r:embed="rId2"/>
          <a:srcRect t="4305" b="7934"/>
          <a:stretch/>
        </p:blipFill>
        <p:spPr>
          <a:xfrm>
            <a:off x="6282245" y="1911858"/>
            <a:ext cx="1772168" cy="3369734"/>
          </a:xfrm>
          <a:prstGeom prst="rect">
            <a:avLst/>
          </a:prstGeom>
        </p:spPr>
      </p:pic>
      <p:pic>
        <p:nvPicPr>
          <p:cNvPr id="7" name="Picture 6">
            <a:extLst>
              <a:ext uri="{FF2B5EF4-FFF2-40B4-BE49-F238E27FC236}">
                <a16:creationId xmlns:a16="http://schemas.microsoft.com/office/drawing/2014/main" id="{764C7455-C7C5-A74C-BA6F-89B066A8FB3B}"/>
              </a:ext>
            </a:extLst>
          </p:cNvPr>
          <p:cNvPicPr>
            <a:picLocks noChangeAspect="1"/>
          </p:cNvPicPr>
          <p:nvPr/>
        </p:nvPicPr>
        <p:blipFill rotWithShape="1">
          <a:blip r:embed="rId3"/>
          <a:srcRect t="4305" b="12240"/>
          <a:stretch/>
        </p:blipFill>
        <p:spPr>
          <a:xfrm>
            <a:off x="8918576" y="1932957"/>
            <a:ext cx="1772168" cy="3369734"/>
          </a:xfrm>
          <a:prstGeom prst="rect">
            <a:avLst/>
          </a:prstGeom>
        </p:spPr>
      </p:pic>
      <p:sp>
        <p:nvSpPr>
          <p:cNvPr id="4" name="Rectangle 3">
            <a:extLst>
              <a:ext uri="{FF2B5EF4-FFF2-40B4-BE49-F238E27FC236}">
                <a16:creationId xmlns:a16="http://schemas.microsoft.com/office/drawing/2014/main" id="{A9883680-4562-7B45-BCCB-F964E114C690}"/>
              </a:ext>
            </a:extLst>
          </p:cNvPr>
          <p:cNvSpPr/>
          <p:nvPr/>
        </p:nvSpPr>
        <p:spPr>
          <a:xfrm>
            <a:off x="6282245" y="5424897"/>
            <a:ext cx="1964288" cy="646331"/>
          </a:xfrm>
          <a:prstGeom prst="rect">
            <a:avLst/>
          </a:prstGeom>
        </p:spPr>
        <p:txBody>
          <a:bodyPr wrap="square">
            <a:spAutoFit/>
          </a:bodyPr>
          <a:lstStyle/>
          <a:p>
            <a:r>
              <a:rPr lang="en-US" dirty="0">
                <a:solidFill>
                  <a:srgbClr val="00B050"/>
                </a:solidFill>
              </a:rPr>
              <a:t>Offers based on location</a:t>
            </a:r>
          </a:p>
        </p:txBody>
      </p:sp>
      <p:sp>
        <p:nvSpPr>
          <p:cNvPr id="11" name="Rectangle 10">
            <a:extLst>
              <a:ext uri="{FF2B5EF4-FFF2-40B4-BE49-F238E27FC236}">
                <a16:creationId xmlns:a16="http://schemas.microsoft.com/office/drawing/2014/main" id="{5F4FF3D8-CB86-6B49-858A-E1051FC6D8FC}"/>
              </a:ext>
            </a:extLst>
          </p:cNvPr>
          <p:cNvSpPr/>
          <p:nvPr/>
        </p:nvSpPr>
        <p:spPr>
          <a:xfrm>
            <a:off x="8794719" y="5444541"/>
            <a:ext cx="1964288" cy="646331"/>
          </a:xfrm>
          <a:prstGeom prst="rect">
            <a:avLst/>
          </a:prstGeom>
        </p:spPr>
        <p:txBody>
          <a:bodyPr wrap="square">
            <a:spAutoFit/>
          </a:bodyPr>
          <a:lstStyle/>
          <a:p>
            <a:r>
              <a:rPr lang="en-US" dirty="0">
                <a:solidFill>
                  <a:srgbClr val="00B050"/>
                </a:solidFill>
              </a:rPr>
              <a:t>Offers based on Categories </a:t>
            </a:r>
          </a:p>
        </p:txBody>
      </p:sp>
    </p:spTree>
    <p:extLst>
      <p:ext uri="{BB962C8B-B14F-4D97-AF65-F5344CB8AC3E}">
        <p14:creationId xmlns:p14="http://schemas.microsoft.com/office/powerpoint/2010/main" val="11243806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p15:prstTrans prst="fallOver"/>
      </p:transition>
    </mc:Choice>
    <mc:Fallback>
      <p:transition>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{65F9BF78-23D3-7449-ADC7-B76A4DC19AD1}tf10001121_mac</Template>
  <TotalTime>892</TotalTime>
  <Words>1083</Words>
  <Application>Microsoft Macintosh PowerPoint</Application>
  <PresentationFormat>Widescreen</PresentationFormat>
  <Paragraphs>133</Paragraphs>
  <Slides>17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Century Gothic</vt:lpstr>
      <vt:lpstr>Wingdings 2</vt:lpstr>
      <vt:lpstr>Quotable</vt:lpstr>
      <vt:lpstr>Chump Change </vt:lpstr>
      <vt:lpstr>Brief Introduction on our fictional company </vt:lpstr>
      <vt:lpstr>How it Works ?</vt:lpstr>
      <vt:lpstr>How it Works ?</vt:lpstr>
      <vt:lpstr>Target Demographic</vt:lpstr>
      <vt:lpstr>And That’s our summary on our project Idea </vt:lpstr>
      <vt:lpstr>A complete list of all the pages and functionalities of the site : USER</vt:lpstr>
      <vt:lpstr>A complete list of all the pages and functionalities of the site : USER</vt:lpstr>
      <vt:lpstr>A complete list of all the pages and functionalities of the site : USER</vt:lpstr>
      <vt:lpstr>A complete list of all the pages and functionalities of the site : USER</vt:lpstr>
      <vt:lpstr>A complete list of all the pages and functionalities of the site : USER</vt:lpstr>
      <vt:lpstr>A complete list of all the pages and functionalities of the site : General </vt:lpstr>
      <vt:lpstr>A complete list of all the pages and functionalities of the site : USER vs Admins</vt:lpstr>
      <vt:lpstr>The technologies used on the website </vt:lpstr>
      <vt:lpstr>Breakdown of group member responsibilities</vt:lpstr>
      <vt:lpstr>Breakdown of group member responsibilities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Chump Change </dc:title>
  <dc:creator>Kasi Nathan, Deepak</dc:creator>
  <cp:lastModifiedBy>Kasi Nathan, Deepak</cp:lastModifiedBy>
  <cp:revision>10</cp:revision>
  <dcterms:created xsi:type="dcterms:W3CDTF">2022-03-20T23:38:01Z</dcterms:created>
  <dcterms:modified xsi:type="dcterms:W3CDTF">2022-03-21T17:38:45Z</dcterms:modified>
</cp:coreProperties>
</file>

<file path=docProps/thumbnail.jpeg>
</file>